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5" r:id="rId7"/>
    <p:sldId id="262" r:id="rId8"/>
    <p:sldId id="263" r:id="rId9"/>
    <p:sldId id="261" r:id="rId10"/>
    <p:sldId id="264"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EE8D0A-F83F-CC46-B113-77EF7BA54C1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E25643D-6665-614E-818A-752609557F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A55C055F-D555-C648-BEE1-71AB948D881C}"/>
              </a:ext>
            </a:extLst>
          </p:cNvPr>
          <p:cNvSpPr>
            <a:spLocks noGrp="1"/>
          </p:cNvSpPr>
          <p:nvPr>
            <p:ph type="dt" sz="half" idx="10"/>
          </p:nvPr>
        </p:nvSpPr>
        <p:spPr/>
        <p:txBody>
          <a:bodyPr/>
          <a:lstStyle/>
          <a:p>
            <a:fld id="{CDC34489-4019-7942-9F6B-39B840787D0F}" type="datetimeFigureOut">
              <a:rPr lang="de-DE" smtClean="0"/>
              <a:t>07.06.19</a:t>
            </a:fld>
            <a:endParaRPr lang="de-DE"/>
          </a:p>
        </p:txBody>
      </p:sp>
      <p:sp>
        <p:nvSpPr>
          <p:cNvPr id="5" name="Fußzeilenplatzhalter 4">
            <a:extLst>
              <a:ext uri="{FF2B5EF4-FFF2-40B4-BE49-F238E27FC236}">
                <a16:creationId xmlns:a16="http://schemas.microsoft.com/office/drawing/2014/main" id="{4CDC48A1-63DA-DF45-A3E2-840F39A831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D7E4E2A-CADA-F04B-8E12-A609D3160BC3}"/>
              </a:ext>
            </a:extLst>
          </p:cNvPr>
          <p:cNvSpPr>
            <a:spLocks noGrp="1"/>
          </p:cNvSpPr>
          <p:nvPr>
            <p:ph type="sldNum" sz="quarter" idx="12"/>
          </p:nvPr>
        </p:nvSpPr>
        <p:spPr/>
        <p:txBody>
          <a:bodyPr/>
          <a:lstStyle/>
          <a:p>
            <a:fld id="{AA15DBF2-EDDF-7B43-954A-1DAF4BA7DF35}" type="slidenum">
              <a:rPr lang="de-DE" smtClean="0"/>
              <a:t>‹Nr.›</a:t>
            </a:fld>
            <a:endParaRPr lang="de-DE"/>
          </a:p>
        </p:txBody>
      </p:sp>
    </p:spTree>
    <p:extLst>
      <p:ext uri="{BB962C8B-B14F-4D97-AF65-F5344CB8AC3E}">
        <p14:creationId xmlns:p14="http://schemas.microsoft.com/office/powerpoint/2010/main" val="1149957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C5D7DE-1A66-BE43-BBFD-A0D9A95502C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89311F0-3B34-FA49-8964-F8DEA79582F2}"/>
              </a:ext>
            </a:extLst>
          </p:cNvPr>
          <p:cNvSpPr>
            <a:spLocks noGrp="1"/>
          </p:cNvSpPr>
          <p:nvPr>
            <p:ph type="body" orient="vert" idx="1"/>
          </p:nvPr>
        </p:nvSpPr>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C89E9B61-0676-5548-8310-6FC4BD7D0735}"/>
              </a:ext>
            </a:extLst>
          </p:cNvPr>
          <p:cNvSpPr>
            <a:spLocks noGrp="1"/>
          </p:cNvSpPr>
          <p:nvPr>
            <p:ph type="dt" sz="half" idx="10"/>
          </p:nvPr>
        </p:nvSpPr>
        <p:spPr/>
        <p:txBody>
          <a:bodyPr/>
          <a:lstStyle/>
          <a:p>
            <a:fld id="{CDC34489-4019-7942-9F6B-39B840787D0F}" type="datetimeFigureOut">
              <a:rPr lang="de-DE" smtClean="0"/>
              <a:t>07.06.19</a:t>
            </a:fld>
            <a:endParaRPr lang="de-DE"/>
          </a:p>
        </p:txBody>
      </p:sp>
      <p:sp>
        <p:nvSpPr>
          <p:cNvPr id="5" name="Fußzeilenplatzhalter 4">
            <a:extLst>
              <a:ext uri="{FF2B5EF4-FFF2-40B4-BE49-F238E27FC236}">
                <a16:creationId xmlns:a16="http://schemas.microsoft.com/office/drawing/2014/main" id="{9DC2B1B9-2E2D-B346-9A22-EDCDB34BC71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7E33891-27B9-9D4D-8C86-88D70576762B}"/>
              </a:ext>
            </a:extLst>
          </p:cNvPr>
          <p:cNvSpPr>
            <a:spLocks noGrp="1"/>
          </p:cNvSpPr>
          <p:nvPr>
            <p:ph type="sldNum" sz="quarter" idx="12"/>
          </p:nvPr>
        </p:nvSpPr>
        <p:spPr/>
        <p:txBody>
          <a:bodyPr/>
          <a:lstStyle/>
          <a:p>
            <a:fld id="{AA15DBF2-EDDF-7B43-954A-1DAF4BA7DF35}" type="slidenum">
              <a:rPr lang="de-DE" smtClean="0"/>
              <a:t>‹Nr.›</a:t>
            </a:fld>
            <a:endParaRPr lang="de-DE"/>
          </a:p>
        </p:txBody>
      </p:sp>
    </p:spTree>
    <p:extLst>
      <p:ext uri="{BB962C8B-B14F-4D97-AF65-F5344CB8AC3E}">
        <p14:creationId xmlns:p14="http://schemas.microsoft.com/office/powerpoint/2010/main" val="2741836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1696114-4815-6946-9BFC-2E20ADF77B31}"/>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BF2B53E-0195-EB41-9F92-E29E0CDAA211}"/>
              </a:ext>
            </a:extLst>
          </p:cNvPr>
          <p:cNvSpPr>
            <a:spLocks noGrp="1"/>
          </p:cNvSpPr>
          <p:nvPr>
            <p:ph type="body" orient="vert" idx="1"/>
          </p:nvPr>
        </p:nvSpPr>
        <p:spPr>
          <a:xfrm>
            <a:off x="838200" y="365125"/>
            <a:ext cx="7734300" cy="5811838"/>
          </a:xfrm>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CB1AA393-5119-694C-AAC6-5AF2FBC90571}"/>
              </a:ext>
            </a:extLst>
          </p:cNvPr>
          <p:cNvSpPr>
            <a:spLocks noGrp="1"/>
          </p:cNvSpPr>
          <p:nvPr>
            <p:ph type="dt" sz="half" idx="10"/>
          </p:nvPr>
        </p:nvSpPr>
        <p:spPr/>
        <p:txBody>
          <a:bodyPr/>
          <a:lstStyle/>
          <a:p>
            <a:fld id="{CDC34489-4019-7942-9F6B-39B840787D0F}" type="datetimeFigureOut">
              <a:rPr lang="de-DE" smtClean="0"/>
              <a:t>07.06.19</a:t>
            </a:fld>
            <a:endParaRPr lang="de-DE"/>
          </a:p>
        </p:txBody>
      </p:sp>
      <p:sp>
        <p:nvSpPr>
          <p:cNvPr id="5" name="Fußzeilenplatzhalter 4">
            <a:extLst>
              <a:ext uri="{FF2B5EF4-FFF2-40B4-BE49-F238E27FC236}">
                <a16:creationId xmlns:a16="http://schemas.microsoft.com/office/drawing/2014/main" id="{9B59EA7D-39F3-5944-BAC8-A6FFFB989C8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4E5356D-F5EC-F140-B944-542DE4A319F0}"/>
              </a:ext>
            </a:extLst>
          </p:cNvPr>
          <p:cNvSpPr>
            <a:spLocks noGrp="1"/>
          </p:cNvSpPr>
          <p:nvPr>
            <p:ph type="sldNum" sz="quarter" idx="12"/>
          </p:nvPr>
        </p:nvSpPr>
        <p:spPr/>
        <p:txBody>
          <a:bodyPr/>
          <a:lstStyle/>
          <a:p>
            <a:fld id="{AA15DBF2-EDDF-7B43-954A-1DAF4BA7DF35}" type="slidenum">
              <a:rPr lang="de-DE" smtClean="0"/>
              <a:t>‹Nr.›</a:t>
            </a:fld>
            <a:endParaRPr lang="de-DE"/>
          </a:p>
        </p:txBody>
      </p:sp>
    </p:spTree>
    <p:extLst>
      <p:ext uri="{BB962C8B-B14F-4D97-AF65-F5344CB8AC3E}">
        <p14:creationId xmlns:p14="http://schemas.microsoft.com/office/powerpoint/2010/main" val="242680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91043-CF17-6742-BE04-46155BF3712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34475EB-82BD-3B49-86C0-FD7867E7B81E}"/>
              </a:ext>
            </a:extLst>
          </p:cNvPr>
          <p:cNvSpPr>
            <a:spLocks noGrp="1"/>
          </p:cNvSpPr>
          <p:nvPr>
            <p:ph idx="1"/>
          </p:nvPr>
        </p:nvSpPr>
        <p:spPr/>
        <p:txBody>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CA547F9B-EB1D-EF49-B922-03046CC81DCA}"/>
              </a:ext>
            </a:extLst>
          </p:cNvPr>
          <p:cNvSpPr>
            <a:spLocks noGrp="1"/>
          </p:cNvSpPr>
          <p:nvPr>
            <p:ph type="dt" sz="half" idx="10"/>
          </p:nvPr>
        </p:nvSpPr>
        <p:spPr/>
        <p:txBody>
          <a:bodyPr/>
          <a:lstStyle/>
          <a:p>
            <a:fld id="{CDC34489-4019-7942-9F6B-39B840787D0F}" type="datetimeFigureOut">
              <a:rPr lang="de-DE" smtClean="0"/>
              <a:t>07.06.19</a:t>
            </a:fld>
            <a:endParaRPr lang="de-DE"/>
          </a:p>
        </p:txBody>
      </p:sp>
      <p:sp>
        <p:nvSpPr>
          <p:cNvPr id="5" name="Fußzeilenplatzhalter 4">
            <a:extLst>
              <a:ext uri="{FF2B5EF4-FFF2-40B4-BE49-F238E27FC236}">
                <a16:creationId xmlns:a16="http://schemas.microsoft.com/office/drawing/2014/main" id="{AAEA8898-A80E-CA4B-8D84-1FA5E08F4CF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8831B5A-61CD-D541-BC1C-3697DAAE19B9}"/>
              </a:ext>
            </a:extLst>
          </p:cNvPr>
          <p:cNvSpPr>
            <a:spLocks noGrp="1"/>
          </p:cNvSpPr>
          <p:nvPr>
            <p:ph type="sldNum" sz="quarter" idx="12"/>
          </p:nvPr>
        </p:nvSpPr>
        <p:spPr/>
        <p:txBody>
          <a:bodyPr/>
          <a:lstStyle/>
          <a:p>
            <a:fld id="{AA15DBF2-EDDF-7B43-954A-1DAF4BA7DF35}" type="slidenum">
              <a:rPr lang="de-DE" smtClean="0"/>
              <a:t>‹Nr.›</a:t>
            </a:fld>
            <a:endParaRPr lang="de-DE"/>
          </a:p>
        </p:txBody>
      </p:sp>
    </p:spTree>
    <p:extLst>
      <p:ext uri="{BB962C8B-B14F-4D97-AF65-F5344CB8AC3E}">
        <p14:creationId xmlns:p14="http://schemas.microsoft.com/office/powerpoint/2010/main" val="271557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0D604E-25FC-EC4C-B8F8-F508C5A7791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C2A2270-8E23-C841-9696-E062AF99FF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0633A4FD-BEA6-EC4D-900C-480C65560038}"/>
              </a:ext>
            </a:extLst>
          </p:cNvPr>
          <p:cNvSpPr>
            <a:spLocks noGrp="1"/>
          </p:cNvSpPr>
          <p:nvPr>
            <p:ph type="dt" sz="half" idx="10"/>
          </p:nvPr>
        </p:nvSpPr>
        <p:spPr/>
        <p:txBody>
          <a:bodyPr/>
          <a:lstStyle/>
          <a:p>
            <a:fld id="{CDC34489-4019-7942-9F6B-39B840787D0F}" type="datetimeFigureOut">
              <a:rPr lang="de-DE" smtClean="0"/>
              <a:t>07.06.19</a:t>
            </a:fld>
            <a:endParaRPr lang="de-DE"/>
          </a:p>
        </p:txBody>
      </p:sp>
      <p:sp>
        <p:nvSpPr>
          <p:cNvPr id="5" name="Fußzeilenplatzhalter 4">
            <a:extLst>
              <a:ext uri="{FF2B5EF4-FFF2-40B4-BE49-F238E27FC236}">
                <a16:creationId xmlns:a16="http://schemas.microsoft.com/office/drawing/2014/main" id="{B3E8E9A9-4F98-1848-8FB3-E2B9B48D8AC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E830719-521C-3547-A862-4830C86FDB43}"/>
              </a:ext>
            </a:extLst>
          </p:cNvPr>
          <p:cNvSpPr>
            <a:spLocks noGrp="1"/>
          </p:cNvSpPr>
          <p:nvPr>
            <p:ph type="sldNum" sz="quarter" idx="12"/>
          </p:nvPr>
        </p:nvSpPr>
        <p:spPr/>
        <p:txBody>
          <a:bodyPr/>
          <a:lstStyle/>
          <a:p>
            <a:fld id="{AA15DBF2-EDDF-7B43-954A-1DAF4BA7DF35}" type="slidenum">
              <a:rPr lang="de-DE" smtClean="0"/>
              <a:t>‹Nr.›</a:t>
            </a:fld>
            <a:endParaRPr lang="de-DE"/>
          </a:p>
        </p:txBody>
      </p:sp>
    </p:spTree>
    <p:extLst>
      <p:ext uri="{BB962C8B-B14F-4D97-AF65-F5344CB8AC3E}">
        <p14:creationId xmlns:p14="http://schemas.microsoft.com/office/powerpoint/2010/main" val="3086695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50B74A-8B57-E443-811F-889DA86EA75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4644443-223F-524F-9236-CD7F37BA5A23}"/>
              </a:ext>
            </a:extLst>
          </p:cNvPr>
          <p:cNvSpPr>
            <a:spLocks noGrp="1"/>
          </p:cNvSpPr>
          <p:nvPr>
            <p:ph sz="half" idx="1"/>
          </p:nvPr>
        </p:nvSpPr>
        <p:spPr>
          <a:xfrm>
            <a:off x="838200" y="1825625"/>
            <a:ext cx="5181600" cy="4351338"/>
          </a:xfrm>
        </p:spPr>
        <p:txBody>
          <a:body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E0399741-A049-1E4E-9F01-318D5DBAA0B7}"/>
              </a:ext>
            </a:extLst>
          </p:cNvPr>
          <p:cNvSpPr>
            <a:spLocks noGrp="1"/>
          </p:cNvSpPr>
          <p:nvPr>
            <p:ph sz="half" idx="2"/>
          </p:nvPr>
        </p:nvSpPr>
        <p:spPr>
          <a:xfrm>
            <a:off x="6172200" y="1825625"/>
            <a:ext cx="5181600" cy="4351338"/>
          </a:xfrm>
        </p:spPr>
        <p:txBody>
          <a:body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3B9D0DFE-F2BD-E64D-8DD2-86904CE8329C}"/>
              </a:ext>
            </a:extLst>
          </p:cNvPr>
          <p:cNvSpPr>
            <a:spLocks noGrp="1"/>
          </p:cNvSpPr>
          <p:nvPr>
            <p:ph type="dt" sz="half" idx="10"/>
          </p:nvPr>
        </p:nvSpPr>
        <p:spPr/>
        <p:txBody>
          <a:bodyPr/>
          <a:lstStyle/>
          <a:p>
            <a:fld id="{CDC34489-4019-7942-9F6B-39B840787D0F}" type="datetimeFigureOut">
              <a:rPr lang="de-DE" smtClean="0"/>
              <a:t>07.06.19</a:t>
            </a:fld>
            <a:endParaRPr lang="de-DE"/>
          </a:p>
        </p:txBody>
      </p:sp>
      <p:sp>
        <p:nvSpPr>
          <p:cNvPr id="6" name="Fußzeilenplatzhalter 5">
            <a:extLst>
              <a:ext uri="{FF2B5EF4-FFF2-40B4-BE49-F238E27FC236}">
                <a16:creationId xmlns:a16="http://schemas.microsoft.com/office/drawing/2014/main" id="{DF53E545-2F5B-0547-9420-FAF8FC99D4C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B5D0BEC-6A6E-154E-93D2-4E726C13C57B}"/>
              </a:ext>
            </a:extLst>
          </p:cNvPr>
          <p:cNvSpPr>
            <a:spLocks noGrp="1"/>
          </p:cNvSpPr>
          <p:nvPr>
            <p:ph type="sldNum" sz="quarter" idx="12"/>
          </p:nvPr>
        </p:nvSpPr>
        <p:spPr/>
        <p:txBody>
          <a:bodyPr/>
          <a:lstStyle/>
          <a:p>
            <a:fld id="{AA15DBF2-EDDF-7B43-954A-1DAF4BA7DF35}" type="slidenum">
              <a:rPr lang="de-DE" smtClean="0"/>
              <a:t>‹Nr.›</a:t>
            </a:fld>
            <a:endParaRPr lang="de-DE"/>
          </a:p>
        </p:txBody>
      </p:sp>
    </p:spTree>
    <p:extLst>
      <p:ext uri="{BB962C8B-B14F-4D97-AF65-F5344CB8AC3E}">
        <p14:creationId xmlns:p14="http://schemas.microsoft.com/office/powerpoint/2010/main" val="217388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0744A7-69DC-7A47-A86D-31F9DA05F6A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71A6E9DC-C2ED-4948-B1D1-B7E3DC03E6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E0BFDDE8-4BAD-5346-AAD3-B87C49BD269C}"/>
              </a:ext>
            </a:extLst>
          </p:cNvPr>
          <p:cNvSpPr>
            <a:spLocks noGrp="1"/>
          </p:cNvSpPr>
          <p:nvPr>
            <p:ph sz="half" idx="2"/>
          </p:nvPr>
        </p:nvSpPr>
        <p:spPr>
          <a:xfrm>
            <a:off x="839788" y="2505075"/>
            <a:ext cx="5157787" cy="3684588"/>
          </a:xfrm>
        </p:spPr>
        <p:txBody>
          <a:bodyPr/>
          <a:lstStyle/>
          <a:p>
            <a:r>
              <a:rPr lang="de-DE"/>
              <a:t>Mastertextformat bearbeiten
Zweite Ebene
Dritte Ebene
Vierte Ebene
Fünfte Ebene</a:t>
            </a:r>
          </a:p>
        </p:txBody>
      </p:sp>
      <p:sp>
        <p:nvSpPr>
          <p:cNvPr id="5" name="Textplatzhalter 4">
            <a:extLst>
              <a:ext uri="{FF2B5EF4-FFF2-40B4-BE49-F238E27FC236}">
                <a16:creationId xmlns:a16="http://schemas.microsoft.com/office/drawing/2014/main" id="{0BBA0E7E-A6BC-4543-8455-D28DB651D6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6" name="Inhaltsplatzhalter 5">
            <a:extLst>
              <a:ext uri="{FF2B5EF4-FFF2-40B4-BE49-F238E27FC236}">
                <a16:creationId xmlns:a16="http://schemas.microsoft.com/office/drawing/2014/main" id="{444FA817-8D0B-5042-A088-E7567B5308EF}"/>
              </a:ext>
            </a:extLst>
          </p:cNvPr>
          <p:cNvSpPr>
            <a:spLocks noGrp="1"/>
          </p:cNvSpPr>
          <p:nvPr>
            <p:ph sz="quarter" idx="4"/>
          </p:nvPr>
        </p:nvSpPr>
        <p:spPr>
          <a:xfrm>
            <a:off x="6172200" y="2505075"/>
            <a:ext cx="5183188" cy="3684588"/>
          </a:xfrm>
        </p:spPr>
        <p:txBody>
          <a:bodyPr/>
          <a:lstStyle/>
          <a:p>
            <a:r>
              <a:rPr lang="de-DE"/>
              <a:t>Mastertextformat bearbeiten
Zweite Ebene
Dritte Ebene
Vierte Ebene
Fünfte Ebene</a:t>
            </a:r>
          </a:p>
        </p:txBody>
      </p:sp>
      <p:sp>
        <p:nvSpPr>
          <p:cNvPr id="7" name="Datumsplatzhalter 6">
            <a:extLst>
              <a:ext uri="{FF2B5EF4-FFF2-40B4-BE49-F238E27FC236}">
                <a16:creationId xmlns:a16="http://schemas.microsoft.com/office/drawing/2014/main" id="{705B5000-9D93-4443-8F3A-4C24C9B48B52}"/>
              </a:ext>
            </a:extLst>
          </p:cNvPr>
          <p:cNvSpPr>
            <a:spLocks noGrp="1"/>
          </p:cNvSpPr>
          <p:nvPr>
            <p:ph type="dt" sz="half" idx="10"/>
          </p:nvPr>
        </p:nvSpPr>
        <p:spPr/>
        <p:txBody>
          <a:bodyPr/>
          <a:lstStyle/>
          <a:p>
            <a:fld id="{CDC34489-4019-7942-9F6B-39B840787D0F}" type="datetimeFigureOut">
              <a:rPr lang="de-DE" smtClean="0"/>
              <a:t>07.06.19</a:t>
            </a:fld>
            <a:endParaRPr lang="de-DE"/>
          </a:p>
        </p:txBody>
      </p:sp>
      <p:sp>
        <p:nvSpPr>
          <p:cNvPr id="8" name="Fußzeilenplatzhalter 7">
            <a:extLst>
              <a:ext uri="{FF2B5EF4-FFF2-40B4-BE49-F238E27FC236}">
                <a16:creationId xmlns:a16="http://schemas.microsoft.com/office/drawing/2014/main" id="{DEF4DA3B-4C99-9440-8D18-963AA47AB18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77C6C89-303E-954D-A7BE-333192D5F766}"/>
              </a:ext>
            </a:extLst>
          </p:cNvPr>
          <p:cNvSpPr>
            <a:spLocks noGrp="1"/>
          </p:cNvSpPr>
          <p:nvPr>
            <p:ph type="sldNum" sz="quarter" idx="12"/>
          </p:nvPr>
        </p:nvSpPr>
        <p:spPr/>
        <p:txBody>
          <a:bodyPr/>
          <a:lstStyle/>
          <a:p>
            <a:fld id="{AA15DBF2-EDDF-7B43-954A-1DAF4BA7DF35}" type="slidenum">
              <a:rPr lang="de-DE" smtClean="0"/>
              <a:t>‹Nr.›</a:t>
            </a:fld>
            <a:endParaRPr lang="de-DE"/>
          </a:p>
        </p:txBody>
      </p:sp>
    </p:spTree>
    <p:extLst>
      <p:ext uri="{BB962C8B-B14F-4D97-AF65-F5344CB8AC3E}">
        <p14:creationId xmlns:p14="http://schemas.microsoft.com/office/powerpoint/2010/main" val="348947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D975CE-BBF7-EC40-91A3-048C3A8CE8F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EF04942-9C92-CE4A-9840-DBE5F8844AF7}"/>
              </a:ext>
            </a:extLst>
          </p:cNvPr>
          <p:cNvSpPr>
            <a:spLocks noGrp="1"/>
          </p:cNvSpPr>
          <p:nvPr>
            <p:ph type="dt" sz="half" idx="10"/>
          </p:nvPr>
        </p:nvSpPr>
        <p:spPr/>
        <p:txBody>
          <a:bodyPr/>
          <a:lstStyle/>
          <a:p>
            <a:fld id="{CDC34489-4019-7942-9F6B-39B840787D0F}" type="datetimeFigureOut">
              <a:rPr lang="de-DE" smtClean="0"/>
              <a:t>07.06.19</a:t>
            </a:fld>
            <a:endParaRPr lang="de-DE"/>
          </a:p>
        </p:txBody>
      </p:sp>
      <p:sp>
        <p:nvSpPr>
          <p:cNvPr id="4" name="Fußzeilenplatzhalter 3">
            <a:extLst>
              <a:ext uri="{FF2B5EF4-FFF2-40B4-BE49-F238E27FC236}">
                <a16:creationId xmlns:a16="http://schemas.microsoft.com/office/drawing/2014/main" id="{E60EAE68-374E-F446-A116-C5905E0BA0D0}"/>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8C098D5-97FE-F542-ABDD-2128AB47C68D}"/>
              </a:ext>
            </a:extLst>
          </p:cNvPr>
          <p:cNvSpPr>
            <a:spLocks noGrp="1"/>
          </p:cNvSpPr>
          <p:nvPr>
            <p:ph type="sldNum" sz="quarter" idx="12"/>
          </p:nvPr>
        </p:nvSpPr>
        <p:spPr/>
        <p:txBody>
          <a:bodyPr/>
          <a:lstStyle/>
          <a:p>
            <a:fld id="{AA15DBF2-EDDF-7B43-954A-1DAF4BA7DF35}" type="slidenum">
              <a:rPr lang="de-DE" smtClean="0"/>
              <a:t>‹Nr.›</a:t>
            </a:fld>
            <a:endParaRPr lang="de-DE"/>
          </a:p>
        </p:txBody>
      </p:sp>
    </p:spTree>
    <p:extLst>
      <p:ext uri="{BB962C8B-B14F-4D97-AF65-F5344CB8AC3E}">
        <p14:creationId xmlns:p14="http://schemas.microsoft.com/office/powerpoint/2010/main" val="4194118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2EE164F-A4D1-404B-B976-5A4E29E576EB}"/>
              </a:ext>
            </a:extLst>
          </p:cNvPr>
          <p:cNvSpPr>
            <a:spLocks noGrp="1"/>
          </p:cNvSpPr>
          <p:nvPr>
            <p:ph type="dt" sz="half" idx="10"/>
          </p:nvPr>
        </p:nvSpPr>
        <p:spPr/>
        <p:txBody>
          <a:bodyPr/>
          <a:lstStyle/>
          <a:p>
            <a:fld id="{CDC34489-4019-7942-9F6B-39B840787D0F}" type="datetimeFigureOut">
              <a:rPr lang="de-DE" smtClean="0"/>
              <a:t>07.06.19</a:t>
            </a:fld>
            <a:endParaRPr lang="de-DE"/>
          </a:p>
        </p:txBody>
      </p:sp>
      <p:sp>
        <p:nvSpPr>
          <p:cNvPr id="3" name="Fußzeilenplatzhalter 2">
            <a:extLst>
              <a:ext uri="{FF2B5EF4-FFF2-40B4-BE49-F238E27FC236}">
                <a16:creationId xmlns:a16="http://schemas.microsoft.com/office/drawing/2014/main" id="{595CF1B2-A423-9C45-8358-22C7EB522DBF}"/>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16AD3D9-DDFB-144B-B875-C4FCE65E26EB}"/>
              </a:ext>
            </a:extLst>
          </p:cNvPr>
          <p:cNvSpPr>
            <a:spLocks noGrp="1"/>
          </p:cNvSpPr>
          <p:nvPr>
            <p:ph type="sldNum" sz="quarter" idx="12"/>
          </p:nvPr>
        </p:nvSpPr>
        <p:spPr/>
        <p:txBody>
          <a:bodyPr/>
          <a:lstStyle/>
          <a:p>
            <a:fld id="{AA15DBF2-EDDF-7B43-954A-1DAF4BA7DF35}" type="slidenum">
              <a:rPr lang="de-DE" smtClean="0"/>
              <a:t>‹Nr.›</a:t>
            </a:fld>
            <a:endParaRPr lang="de-DE"/>
          </a:p>
        </p:txBody>
      </p:sp>
    </p:spTree>
    <p:extLst>
      <p:ext uri="{BB962C8B-B14F-4D97-AF65-F5344CB8AC3E}">
        <p14:creationId xmlns:p14="http://schemas.microsoft.com/office/powerpoint/2010/main" val="445927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45A680-D74E-1E4D-A705-7D9D7B13D5F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9BFB2A78-50E0-9E42-B685-B68224D9A3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de-DE"/>
              <a:t>Mastertextformat bearbeiten
Zweite Ebene
Dritte Ebene
Vierte Ebene
Fünfte Ebene</a:t>
            </a:r>
          </a:p>
        </p:txBody>
      </p:sp>
      <p:sp>
        <p:nvSpPr>
          <p:cNvPr id="4" name="Textplatzhalter 3">
            <a:extLst>
              <a:ext uri="{FF2B5EF4-FFF2-40B4-BE49-F238E27FC236}">
                <a16:creationId xmlns:a16="http://schemas.microsoft.com/office/drawing/2014/main" id="{2E445F8B-7ED7-8644-9F7E-9C4791FA8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42018431-608F-9C4C-99A9-A71A6BFC972E}"/>
              </a:ext>
            </a:extLst>
          </p:cNvPr>
          <p:cNvSpPr>
            <a:spLocks noGrp="1"/>
          </p:cNvSpPr>
          <p:nvPr>
            <p:ph type="dt" sz="half" idx="10"/>
          </p:nvPr>
        </p:nvSpPr>
        <p:spPr/>
        <p:txBody>
          <a:bodyPr/>
          <a:lstStyle/>
          <a:p>
            <a:fld id="{CDC34489-4019-7942-9F6B-39B840787D0F}" type="datetimeFigureOut">
              <a:rPr lang="de-DE" smtClean="0"/>
              <a:t>07.06.19</a:t>
            </a:fld>
            <a:endParaRPr lang="de-DE"/>
          </a:p>
        </p:txBody>
      </p:sp>
      <p:sp>
        <p:nvSpPr>
          <p:cNvPr id="6" name="Fußzeilenplatzhalter 5">
            <a:extLst>
              <a:ext uri="{FF2B5EF4-FFF2-40B4-BE49-F238E27FC236}">
                <a16:creationId xmlns:a16="http://schemas.microsoft.com/office/drawing/2014/main" id="{30004D94-40A1-DE47-A6D2-B449F6088C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693632D-5DDD-E441-94EC-624F8146FEF7}"/>
              </a:ext>
            </a:extLst>
          </p:cNvPr>
          <p:cNvSpPr>
            <a:spLocks noGrp="1"/>
          </p:cNvSpPr>
          <p:nvPr>
            <p:ph type="sldNum" sz="quarter" idx="12"/>
          </p:nvPr>
        </p:nvSpPr>
        <p:spPr/>
        <p:txBody>
          <a:bodyPr/>
          <a:lstStyle/>
          <a:p>
            <a:fld id="{AA15DBF2-EDDF-7B43-954A-1DAF4BA7DF35}" type="slidenum">
              <a:rPr lang="de-DE" smtClean="0"/>
              <a:t>‹Nr.›</a:t>
            </a:fld>
            <a:endParaRPr lang="de-DE"/>
          </a:p>
        </p:txBody>
      </p:sp>
    </p:spTree>
    <p:extLst>
      <p:ext uri="{BB962C8B-B14F-4D97-AF65-F5344CB8AC3E}">
        <p14:creationId xmlns:p14="http://schemas.microsoft.com/office/powerpoint/2010/main" val="4166485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16180E-2261-204A-982A-A9E3E9F2133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8618DF7-B6AF-9645-BF36-B0B9B396F2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9EF5702-91A5-BB4F-BF3D-7CAA2615EA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60E64FB7-5321-864C-81FE-39C8284D49D7}"/>
              </a:ext>
            </a:extLst>
          </p:cNvPr>
          <p:cNvSpPr>
            <a:spLocks noGrp="1"/>
          </p:cNvSpPr>
          <p:nvPr>
            <p:ph type="dt" sz="half" idx="10"/>
          </p:nvPr>
        </p:nvSpPr>
        <p:spPr/>
        <p:txBody>
          <a:bodyPr/>
          <a:lstStyle/>
          <a:p>
            <a:fld id="{CDC34489-4019-7942-9F6B-39B840787D0F}" type="datetimeFigureOut">
              <a:rPr lang="de-DE" smtClean="0"/>
              <a:t>07.06.19</a:t>
            </a:fld>
            <a:endParaRPr lang="de-DE"/>
          </a:p>
        </p:txBody>
      </p:sp>
      <p:sp>
        <p:nvSpPr>
          <p:cNvPr id="6" name="Fußzeilenplatzhalter 5">
            <a:extLst>
              <a:ext uri="{FF2B5EF4-FFF2-40B4-BE49-F238E27FC236}">
                <a16:creationId xmlns:a16="http://schemas.microsoft.com/office/drawing/2014/main" id="{5767440E-E594-724D-A87F-0F4D6F6A580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7A2B213-29AA-A84B-AF23-E638352A4158}"/>
              </a:ext>
            </a:extLst>
          </p:cNvPr>
          <p:cNvSpPr>
            <a:spLocks noGrp="1"/>
          </p:cNvSpPr>
          <p:nvPr>
            <p:ph type="sldNum" sz="quarter" idx="12"/>
          </p:nvPr>
        </p:nvSpPr>
        <p:spPr/>
        <p:txBody>
          <a:bodyPr/>
          <a:lstStyle/>
          <a:p>
            <a:fld id="{AA15DBF2-EDDF-7B43-954A-1DAF4BA7DF35}" type="slidenum">
              <a:rPr lang="de-DE" smtClean="0"/>
              <a:t>‹Nr.›</a:t>
            </a:fld>
            <a:endParaRPr lang="de-DE"/>
          </a:p>
        </p:txBody>
      </p:sp>
    </p:spTree>
    <p:extLst>
      <p:ext uri="{BB962C8B-B14F-4D97-AF65-F5344CB8AC3E}">
        <p14:creationId xmlns:p14="http://schemas.microsoft.com/office/powerpoint/2010/main" val="276329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B6CCA40-300C-314A-810E-CEBD52B36C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834EF1D-D222-6B44-9A07-138F3D04BB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82C09F61-F32C-E642-A1FC-03AFC6A1CF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34489-4019-7942-9F6B-39B840787D0F}" type="datetimeFigureOut">
              <a:rPr lang="de-DE" smtClean="0"/>
              <a:t>07.06.19</a:t>
            </a:fld>
            <a:endParaRPr lang="de-DE"/>
          </a:p>
        </p:txBody>
      </p:sp>
      <p:sp>
        <p:nvSpPr>
          <p:cNvPr id="5" name="Fußzeilenplatzhalter 4">
            <a:extLst>
              <a:ext uri="{FF2B5EF4-FFF2-40B4-BE49-F238E27FC236}">
                <a16:creationId xmlns:a16="http://schemas.microsoft.com/office/drawing/2014/main" id="{538B61D8-9803-AF47-9B04-592C08143D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039E6329-DBFD-114C-8BC0-C2B2CD4E5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5DBF2-EDDF-7B43-954A-1DAF4BA7DF35}" type="slidenum">
              <a:rPr lang="de-DE" smtClean="0"/>
              <a:t>‹Nr.›</a:t>
            </a:fld>
            <a:endParaRPr lang="de-DE"/>
          </a:p>
        </p:txBody>
      </p:sp>
    </p:spTree>
    <p:extLst>
      <p:ext uri="{BB962C8B-B14F-4D97-AF65-F5344CB8AC3E}">
        <p14:creationId xmlns:p14="http://schemas.microsoft.com/office/powerpoint/2010/main" val="3414389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kontakt@rosakrokodil.de"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www.rosakrokodil.d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E6145573-8351-9343-A93C-D975AA3B2B00}"/>
              </a:ext>
            </a:extLst>
          </p:cNvPr>
          <p:cNvSpPr>
            <a:spLocks noGrp="1"/>
          </p:cNvSpPr>
          <p:nvPr>
            <p:ph type="subTitle" idx="1"/>
          </p:nvPr>
        </p:nvSpPr>
        <p:spPr>
          <a:xfrm>
            <a:off x="1616466" y="5126376"/>
            <a:ext cx="9144000" cy="1655762"/>
          </a:xfrm>
        </p:spPr>
        <p:txBody>
          <a:bodyPr/>
          <a:lstStyle/>
          <a:p>
            <a:r>
              <a:rPr lang="de-DE" dirty="0">
                <a:solidFill>
                  <a:schemeClr val="bg1">
                    <a:lumMod val="50000"/>
                  </a:schemeClr>
                </a:solidFill>
                <a:latin typeface="Century Gothic" panose="020B0502020202020204" pitchFamily="34" charset="0"/>
              </a:rPr>
              <a:t>Leipzigs familienfreundliche Seite</a:t>
            </a:r>
          </a:p>
        </p:txBody>
      </p:sp>
      <p:pic>
        <p:nvPicPr>
          <p:cNvPr id="5" name="Grafik 4">
            <a:extLst>
              <a:ext uri="{FF2B5EF4-FFF2-40B4-BE49-F238E27FC236}">
                <a16:creationId xmlns:a16="http://schemas.microsoft.com/office/drawing/2014/main" id="{97897A28-948C-254A-801D-6BC0EF20074D}"/>
              </a:ext>
            </a:extLst>
          </p:cNvPr>
          <p:cNvPicPr>
            <a:picLocks noChangeAspect="1"/>
          </p:cNvPicPr>
          <p:nvPr/>
        </p:nvPicPr>
        <p:blipFill>
          <a:blip r:embed="rId2"/>
          <a:stretch>
            <a:fillRect/>
          </a:stretch>
        </p:blipFill>
        <p:spPr>
          <a:xfrm>
            <a:off x="1935107" y="-13939"/>
            <a:ext cx="8506717" cy="5140315"/>
          </a:xfrm>
          <a:prstGeom prst="rect">
            <a:avLst/>
          </a:prstGeom>
        </p:spPr>
      </p:pic>
    </p:spTree>
    <p:extLst>
      <p:ext uri="{BB962C8B-B14F-4D97-AF65-F5344CB8AC3E}">
        <p14:creationId xmlns:p14="http://schemas.microsoft.com/office/powerpoint/2010/main" val="4147409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7E43F5-2B40-2E44-B6C3-1ACF0D01B4C5}"/>
              </a:ext>
            </a:extLst>
          </p:cNvPr>
          <p:cNvSpPr>
            <a:spLocks noGrp="1"/>
          </p:cNvSpPr>
          <p:nvPr>
            <p:ph type="title"/>
          </p:nvPr>
        </p:nvSpPr>
        <p:spPr/>
        <p:txBody>
          <a:bodyPr/>
          <a:lstStyle/>
          <a:p>
            <a:r>
              <a:rPr lang="de-DE" dirty="0"/>
              <a:t>                         </a:t>
            </a:r>
            <a:r>
              <a:rPr lang="de-DE" dirty="0">
                <a:solidFill>
                  <a:schemeClr val="bg1">
                    <a:lumMod val="50000"/>
                  </a:schemeClr>
                </a:solidFill>
                <a:latin typeface="Century Gothic" panose="020B0502020202020204" pitchFamily="34" charset="0"/>
              </a:rPr>
              <a:t>Kontakt</a:t>
            </a:r>
          </a:p>
        </p:txBody>
      </p:sp>
      <p:pic>
        <p:nvPicPr>
          <p:cNvPr id="5" name="Inhaltsplatzhalter 4">
            <a:extLst>
              <a:ext uri="{FF2B5EF4-FFF2-40B4-BE49-F238E27FC236}">
                <a16:creationId xmlns:a16="http://schemas.microsoft.com/office/drawing/2014/main" id="{F288280C-7E24-5C42-AC2E-2857FDCA8B2C}"/>
              </a:ext>
            </a:extLst>
          </p:cNvPr>
          <p:cNvPicPr>
            <a:picLocks noGrp="1" noChangeAspect="1"/>
          </p:cNvPicPr>
          <p:nvPr>
            <p:ph idx="1"/>
          </p:nvPr>
        </p:nvPicPr>
        <p:blipFill>
          <a:blip r:embed="rId2"/>
          <a:stretch>
            <a:fillRect/>
          </a:stretch>
        </p:blipFill>
        <p:spPr>
          <a:xfrm>
            <a:off x="0" y="528387"/>
            <a:ext cx="3996150" cy="999038"/>
          </a:xfrm>
        </p:spPr>
      </p:pic>
      <p:sp>
        <p:nvSpPr>
          <p:cNvPr id="6" name="Textfeld 5">
            <a:extLst>
              <a:ext uri="{FF2B5EF4-FFF2-40B4-BE49-F238E27FC236}">
                <a16:creationId xmlns:a16="http://schemas.microsoft.com/office/drawing/2014/main" id="{D4796826-CF50-CF4C-A7B3-670704CEDA8A}"/>
              </a:ext>
            </a:extLst>
          </p:cNvPr>
          <p:cNvSpPr txBox="1"/>
          <p:nvPr/>
        </p:nvSpPr>
        <p:spPr>
          <a:xfrm>
            <a:off x="3996150" y="2465792"/>
            <a:ext cx="6524089" cy="3139321"/>
          </a:xfrm>
          <a:prstGeom prst="rect">
            <a:avLst/>
          </a:prstGeom>
          <a:noFill/>
        </p:spPr>
        <p:txBody>
          <a:bodyPr wrap="square" rtlCol="0">
            <a:spAutoFit/>
          </a:bodyPr>
          <a:lstStyle/>
          <a:p>
            <a:pPr lvl="1"/>
            <a:br>
              <a:rPr lang="de-DE" dirty="0"/>
            </a:br>
            <a:r>
              <a:rPr lang="de-DE" dirty="0"/>
              <a:t>Isabell Espig</a:t>
            </a:r>
          </a:p>
          <a:p>
            <a:pPr lvl="1"/>
            <a:r>
              <a:rPr lang="de-DE" dirty="0"/>
              <a:t>+49 176 83076901</a:t>
            </a:r>
          </a:p>
          <a:p>
            <a:pPr lvl="1"/>
            <a:endParaRPr lang="de-DE" dirty="0"/>
          </a:p>
          <a:p>
            <a:pPr lvl="1"/>
            <a:r>
              <a:rPr lang="de-DE" dirty="0"/>
              <a:t>Priska Lachmann</a:t>
            </a:r>
          </a:p>
          <a:p>
            <a:pPr lvl="1"/>
            <a:r>
              <a:rPr lang="de-DE" dirty="0"/>
              <a:t>+49 176 63688403</a:t>
            </a:r>
          </a:p>
          <a:p>
            <a:pPr lvl="1"/>
            <a:endParaRPr lang="de-DE" dirty="0"/>
          </a:p>
          <a:p>
            <a:pPr lvl="1"/>
            <a:r>
              <a:rPr lang="de-DE" dirty="0">
                <a:hlinkClick r:id="rId3"/>
              </a:rPr>
              <a:t>kontakt@rosakrokodil.de</a:t>
            </a:r>
            <a:endParaRPr lang="de-DE" dirty="0"/>
          </a:p>
          <a:p>
            <a:pPr lvl="1"/>
            <a:endParaRPr lang="de-DE" dirty="0"/>
          </a:p>
          <a:p>
            <a:pPr lvl="1"/>
            <a:r>
              <a:rPr lang="de-DE" dirty="0">
                <a:hlinkClick r:id="rId4"/>
              </a:rPr>
              <a:t>www.rosakrokodil.de</a:t>
            </a:r>
            <a:endParaRPr lang="de-DE" dirty="0"/>
          </a:p>
          <a:p>
            <a:pPr lvl="1"/>
            <a:endParaRPr lang="de-DE" dirty="0"/>
          </a:p>
        </p:txBody>
      </p:sp>
      <p:pic>
        <p:nvPicPr>
          <p:cNvPr id="4" name="Grafik 3">
            <a:extLst>
              <a:ext uri="{FF2B5EF4-FFF2-40B4-BE49-F238E27FC236}">
                <a16:creationId xmlns:a16="http://schemas.microsoft.com/office/drawing/2014/main" id="{2A85AFAB-ACDC-5244-8474-8C7623873C72}"/>
              </a:ext>
            </a:extLst>
          </p:cNvPr>
          <p:cNvPicPr>
            <a:picLocks noChangeAspect="1"/>
          </p:cNvPicPr>
          <p:nvPr/>
        </p:nvPicPr>
        <p:blipFill>
          <a:blip r:embed="rId5"/>
          <a:stretch>
            <a:fillRect/>
          </a:stretch>
        </p:blipFill>
        <p:spPr>
          <a:xfrm>
            <a:off x="955497" y="2177115"/>
            <a:ext cx="2477784" cy="3716676"/>
          </a:xfrm>
          <a:prstGeom prst="rect">
            <a:avLst/>
          </a:prstGeom>
        </p:spPr>
      </p:pic>
    </p:spTree>
    <p:extLst>
      <p:ext uri="{BB962C8B-B14F-4D97-AF65-F5344CB8AC3E}">
        <p14:creationId xmlns:p14="http://schemas.microsoft.com/office/powerpoint/2010/main" val="3690341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7E43F5-2B40-2E44-B6C3-1ACF0D01B4C5}"/>
              </a:ext>
            </a:extLst>
          </p:cNvPr>
          <p:cNvSpPr>
            <a:spLocks noGrp="1"/>
          </p:cNvSpPr>
          <p:nvPr>
            <p:ph type="title"/>
          </p:nvPr>
        </p:nvSpPr>
        <p:spPr/>
        <p:txBody>
          <a:bodyPr/>
          <a:lstStyle/>
          <a:p>
            <a:r>
              <a:rPr lang="de-DE" dirty="0"/>
              <a:t>                         </a:t>
            </a:r>
            <a:r>
              <a:rPr lang="de-DE" dirty="0">
                <a:solidFill>
                  <a:schemeClr val="bg1">
                    <a:lumMod val="50000"/>
                  </a:schemeClr>
                </a:solidFill>
                <a:latin typeface="Century Gothic" panose="020B0502020202020204" pitchFamily="34" charset="0"/>
              </a:rPr>
              <a:t>Die Herausforderung</a:t>
            </a:r>
          </a:p>
        </p:txBody>
      </p:sp>
      <p:pic>
        <p:nvPicPr>
          <p:cNvPr id="5" name="Inhaltsplatzhalter 4">
            <a:extLst>
              <a:ext uri="{FF2B5EF4-FFF2-40B4-BE49-F238E27FC236}">
                <a16:creationId xmlns:a16="http://schemas.microsoft.com/office/drawing/2014/main" id="{F288280C-7E24-5C42-AC2E-2857FDCA8B2C}"/>
              </a:ext>
            </a:extLst>
          </p:cNvPr>
          <p:cNvPicPr>
            <a:picLocks noGrp="1" noChangeAspect="1"/>
          </p:cNvPicPr>
          <p:nvPr>
            <p:ph idx="1"/>
          </p:nvPr>
        </p:nvPicPr>
        <p:blipFill>
          <a:blip r:embed="rId2"/>
          <a:stretch>
            <a:fillRect/>
          </a:stretch>
        </p:blipFill>
        <p:spPr>
          <a:xfrm>
            <a:off x="0" y="528387"/>
            <a:ext cx="3996150" cy="999038"/>
          </a:xfrm>
        </p:spPr>
      </p:pic>
      <p:sp>
        <p:nvSpPr>
          <p:cNvPr id="6" name="Textfeld 5">
            <a:extLst>
              <a:ext uri="{FF2B5EF4-FFF2-40B4-BE49-F238E27FC236}">
                <a16:creationId xmlns:a16="http://schemas.microsoft.com/office/drawing/2014/main" id="{D4796826-CF50-CF4C-A7B3-670704CEDA8A}"/>
              </a:ext>
            </a:extLst>
          </p:cNvPr>
          <p:cNvSpPr txBox="1"/>
          <p:nvPr/>
        </p:nvSpPr>
        <p:spPr>
          <a:xfrm>
            <a:off x="955497" y="1853950"/>
            <a:ext cx="9955657" cy="2769989"/>
          </a:xfrm>
          <a:prstGeom prst="rect">
            <a:avLst/>
          </a:prstGeom>
          <a:noFill/>
        </p:spPr>
        <p:txBody>
          <a:bodyPr wrap="square" rtlCol="0">
            <a:spAutoFit/>
          </a:bodyPr>
          <a:lstStyle/>
          <a:p>
            <a:pPr lvl="1"/>
            <a:endParaRPr lang="de-DE" dirty="0"/>
          </a:p>
          <a:p>
            <a:pPr lvl="1"/>
            <a:endParaRPr lang="de-DE" dirty="0"/>
          </a:p>
          <a:p>
            <a:pPr lvl="1"/>
            <a:endParaRPr lang="de-DE" dirty="0"/>
          </a:p>
          <a:p>
            <a:pPr lvl="1"/>
            <a:r>
              <a:rPr lang="de-DE" sz="2400" dirty="0"/>
              <a:t>Es gibt kaum eine größere Veränderung im Leben als der Moment in dem aus einem Paar eine Familie wird. Plötzlich steht das Leben Kopf – gewohnte Abläufe werden über den Haufen geworfen und alte Wege verlassen um neue zu finden. Schön, wenn man in dieser Neuausrichtung nicht alleine ist. </a:t>
            </a:r>
          </a:p>
        </p:txBody>
      </p:sp>
    </p:spTree>
    <p:extLst>
      <p:ext uri="{BB962C8B-B14F-4D97-AF65-F5344CB8AC3E}">
        <p14:creationId xmlns:p14="http://schemas.microsoft.com/office/powerpoint/2010/main" val="1597250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7E43F5-2B40-2E44-B6C3-1ACF0D01B4C5}"/>
              </a:ext>
            </a:extLst>
          </p:cNvPr>
          <p:cNvSpPr>
            <a:spLocks noGrp="1"/>
          </p:cNvSpPr>
          <p:nvPr>
            <p:ph type="title"/>
          </p:nvPr>
        </p:nvSpPr>
        <p:spPr/>
        <p:txBody>
          <a:bodyPr/>
          <a:lstStyle/>
          <a:p>
            <a:r>
              <a:rPr lang="de-DE" dirty="0"/>
              <a:t>                         </a:t>
            </a:r>
            <a:r>
              <a:rPr lang="de-DE" dirty="0">
                <a:solidFill>
                  <a:schemeClr val="bg1">
                    <a:lumMod val="50000"/>
                  </a:schemeClr>
                </a:solidFill>
                <a:latin typeface="Century Gothic" panose="020B0502020202020204" pitchFamily="34" charset="0"/>
              </a:rPr>
              <a:t>Die Lösung</a:t>
            </a:r>
          </a:p>
        </p:txBody>
      </p:sp>
      <p:pic>
        <p:nvPicPr>
          <p:cNvPr id="5" name="Inhaltsplatzhalter 4">
            <a:extLst>
              <a:ext uri="{FF2B5EF4-FFF2-40B4-BE49-F238E27FC236}">
                <a16:creationId xmlns:a16="http://schemas.microsoft.com/office/drawing/2014/main" id="{F288280C-7E24-5C42-AC2E-2857FDCA8B2C}"/>
              </a:ext>
            </a:extLst>
          </p:cNvPr>
          <p:cNvPicPr>
            <a:picLocks noGrp="1" noChangeAspect="1"/>
          </p:cNvPicPr>
          <p:nvPr>
            <p:ph idx="1"/>
          </p:nvPr>
        </p:nvPicPr>
        <p:blipFill>
          <a:blip r:embed="rId2"/>
          <a:stretch>
            <a:fillRect/>
          </a:stretch>
        </p:blipFill>
        <p:spPr>
          <a:xfrm>
            <a:off x="0" y="528387"/>
            <a:ext cx="3996150" cy="999038"/>
          </a:xfrm>
        </p:spPr>
      </p:pic>
      <p:sp>
        <p:nvSpPr>
          <p:cNvPr id="6" name="Textfeld 5">
            <a:extLst>
              <a:ext uri="{FF2B5EF4-FFF2-40B4-BE49-F238E27FC236}">
                <a16:creationId xmlns:a16="http://schemas.microsoft.com/office/drawing/2014/main" id="{D4796826-CF50-CF4C-A7B3-670704CEDA8A}"/>
              </a:ext>
            </a:extLst>
          </p:cNvPr>
          <p:cNvSpPr txBox="1"/>
          <p:nvPr/>
        </p:nvSpPr>
        <p:spPr>
          <a:xfrm>
            <a:off x="955497" y="1853950"/>
            <a:ext cx="9955657" cy="2308324"/>
          </a:xfrm>
          <a:prstGeom prst="rect">
            <a:avLst/>
          </a:prstGeom>
          <a:noFill/>
        </p:spPr>
        <p:txBody>
          <a:bodyPr wrap="square" rtlCol="0">
            <a:spAutoFit/>
          </a:bodyPr>
          <a:lstStyle/>
          <a:p>
            <a:pPr lvl="1"/>
            <a:endParaRPr lang="de-DE" sz="2400" dirty="0"/>
          </a:p>
          <a:p>
            <a:pPr lvl="1"/>
            <a:endParaRPr lang="de-DE" sz="2400" dirty="0"/>
          </a:p>
          <a:p>
            <a:pPr lvl="1"/>
            <a:r>
              <a:rPr lang="de-DE" sz="2400" dirty="0"/>
              <a:t>Das Online-Magazin </a:t>
            </a:r>
            <a:r>
              <a:rPr lang="de-DE" sz="2400" i="1" dirty="0"/>
              <a:t>Rosa Krokodil</a:t>
            </a:r>
            <a:r>
              <a:rPr lang="de-DE" sz="2400" dirty="0"/>
              <a:t> zeigt jungen Familien auf, welche Freizeitmöglichkeiten Leipzig für das Leben mit Babys, Kleinkindern, Kindern und Teenagern bereithält. </a:t>
            </a:r>
          </a:p>
          <a:p>
            <a:pPr lvl="1"/>
            <a:r>
              <a:rPr lang="de-DE" sz="2400" dirty="0"/>
              <a:t>Von Leipziger Familien, für Leipziger Familien und Besucher.</a:t>
            </a:r>
          </a:p>
        </p:txBody>
      </p:sp>
    </p:spTree>
    <p:extLst>
      <p:ext uri="{BB962C8B-B14F-4D97-AF65-F5344CB8AC3E}">
        <p14:creationId xmlns:p14="http://schemas.microsoft.com/office/powerpoint/2010/main" val="2934776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7E43F5-2B40-2E44-B6C3-1ACF0D01B4C5}"/>
              </a:ext>
            </a:extLst>
          </p:cNvPr>
          <p:cNvSpPr>
            <a:spLocks noGrp="1"/>
          </p:cNvSpPr>
          <p:nvPr>
            <p:ph type="title"/>
          </p:nvPr>
        </p:nvSpPr>
        <p:spPr/>
        <p:txBody>
          <a:bodyPr/>
          <a:lstStyle/>
          <a:p>
            <a:r>
              <a:rPr lang="de-DE" dirty="0"/>
              <a:t>                         </a:t>
            </a:r>
            <a:r>
              <a:rPr lang="de-DE" dirty="0">
                <a:solidFill>
                  <a:schemeClr val="bg1">
                    <a:lumMod val="50000"/>
                  </a:schemeClr>
                </a:solidFill>
                <a:latin typeface="Century Gothic" panose="020B0502020202020204" pitchFamily="34" charset="0"/>
              </a:rPr>
              <a:t>Der Aufbau</a:t>
            </a:r>
          </a:p>
        </p:txBody>
      </p:sp>
      <p:pic>
        <p:nvPicPr>
          <p:cNvPr id="5" name="Inhaltsplatzhalter 4">
            <a:extLst>
              <a:ext uri="{FF2B5EF4-FFF2-40B4-BE49-F238E27FC236}">
                <a16:creationId xmlns:a16="http://schemas.microsoft.com/office/drawing/2014/main" id="{F288280C-7E24-5C42-AC2E-2857FDCA8B2C}"/>
              </a:ext>
            </a:extLst>
          </p:cNvPr>
          <p:cNvPicPr>
            <a:picLocks noGrp="1" noChangeAspect="1"/>
          </p:cNvPicPr>
          <p:nvPr>
            <p:ph idx="1"/>
          </p:nvPr>
        </p:nvPicPr>
        <p:blipFill>
          <a:blip r:embed="rId2"/>
          <a:stretch>
            <a:fillRect/>
          </a:stretch>
        </p:blipFill>
        <p:spPr>
          <a:xfrm>
            <a:off x="0" y="528387"/>
            <a:ext cx="3996150" cy="999038"/>
          </a:xfrm>
        </p:spPr>
      </p:pic>
      <p:sp>
        <p:nvSpPr>
          <p:cNvPr id="6" name="Textfeld 5">
            <a:extLst>
              <a:ext uri="{FF2B5EF4-FFF2-40B4-BE49-F238E27FC236}">
                <a16:creationId xmlns:a16="http://schemas.microsoft.com/office/drawing/2014/main" id="{D4796826-CF50-CF4C-A7B3-670704CEDA8A}"/>
              </a:ext>
            </a:extLst>
          </p:cNvPr>
          <p:cNvSpPr txBox="1"/>
          <p:nvPr/>
        </p:nvSpPr>
        <p:spPr>
          <a:xfrm>
            <a:off x="965772" y="3004656"/>
            <a:ext cx="9955657" cy="3477875"/>
          </a:xfrm>
          <a:prstGeom prst="rect">
            <a:avLst/>
          </a:prstGeom>
          <a:noFill/>
        </p:spPr>
        <p:txBody>
          <a:bodyPr wrap="square" rtlCol="0">
            <a:spAutoFit/>
          </a:bodyPr>
          <a:lstStyle/>
          <a:p>
            <a:pPr lvl="1"/>
            <a:r>
              <a:rPr lang="de-DE" sz="2000" dirty="0"/>
              <a:t>Das Magazin unterteilt sich in drei Hauptbereichen: </a:t>
            </a:r>
            <a:r>
              <a:rPr lang="de-DE" sz="2000" b="1" dirty="0"/>
              <a:t>Stadt &amp; Leben, Familie &amp; Leben</a:t>
            </a:r>
            <a:r>
              <a:rPr lang="de-DE" sz="2000" dirty="0"/>
              <a:t> und </a:t>
            </a:r>
            <a:r>
              <a:rPr lang="de-DE" sz="2000" b="1" dirty="0"/>
              <a:t>Lieblingsorte</a:t>
            </a:r>
            <a:r>
              <a:rPr lang="de-DE" sz="2000" dirty="0"/>
              <a:t>. </a:t>
            </a:r>
          </a:p>
          <a:p>
            <a:pPr lvl="1"/>
            <a:r>
              <a:rPr lang="de-DE" sz="2000" dirty="0"/>
              <a:t>In </a:t>
            </a:r>
            <a:r>
              <a:rPr lang="de-DE" sz="2000" b="1" dirty="0"/>
              <a:t>Stadt &amp; Leben </a:t>
            </a:r>
            <a:r>
              <a:rPr lang="de-DE" sz="2000" dirty="0"/>
              <a:t>erhalten die Leser Veranstaltungstipps. Ein stets aktualisierter Eventkalender sorgt hier für eine gute Übersicht. Die Leser erhalten verschieden Freizeitmöglichkeiten, gestaffelt nach dem Alter der Kinder.</a:t>
            </a:r>
          </a:p>
          <a:p>
            <a:pPr lvl="1"/>
            <a:r>
              <a:rPr lang="de-DE" sz="2000" b="1" dirty="0"/>
              <a:t>Familie &amp; Leben </a:t>
            </a:r>
            <a:r>
              <a:rPr lang="de-DE" sz="2000" dirty="0"/>
              <a:t>richtet sich an die Familie im Allgemeinen. Hier kommen Gastautoren zu Wort, die beiden Hauptautorinnen veröffentlichen lesenswerte Artikel und bald wird ein Podcast diese Rubrik abrunden.</a:t>
            </a:r>
          </a:p>
          <a:p>
            <a:pPr lvl="1"/>
            <a:r>
              <a:rPr lang="de-DE" sz="2000" b="1" dirty="0"/>
              <a:t>Lieblingsorte</a:t>
            </a:r>
            <a:r>
              <a:rPr lang="de-DE" sz="2000" dirty="0"/>
              <a:t> sind persönliche </a:t>
            </a:r>
            <a:r>
              <a:rPr lang="de-DE" sz="2000" dirty="0" err="1"/>
              <a:t>Empfelungen</a:t>
            </a:r>
            <a:r>
              <a:rPr lang="de-DE" sz="2000" dirty="0"/>
              <a:t>, von besonders kinderfreundliche Läden, über Lokale, Biergärten und kulturelle Einrichtungen. </a:t>
            </a:r>
            <a:br>
              <a:rPr lang="de-DE" sz="2000" dirty="0"/>
            </a:br>
            <a:endParaRPr lang="de-DE" sz="2000" dirty="0"/>
          </a:p>
        </p:txBody>
      </p:sp>
      <p:pic>
        <p:nvPicPr>
          <p:cNvPr id="3" name="Grafik 2">
            <a:extLst>
              <a:ext uri="{FF2B5EF4-FFF2-40B4-BE49-F238E27FC236}">
                <a16:creationId xmlns:a16="http://schemas.microsoft.com/office/drawing/2014/main" id="{80A9C801-90D9-1040-BB0C-71C29DD8FACB}"/>
              </a:ext>
            </a:extLst>
          </p:cNvPr>
          <p:cNvPicPr>
            <a:picLocks noChangeAspect="1"/>
          </p:cNvPicPr>
          <p:nvPr/>
        </p:nvPicPr>
        <p:blipFill>
          <a:blip r:embed="rId3"/>
          <a:stretch>
            <a:fillRect/>
          </a:stretch>
        </p:blipFill>
        <p:spPr>
          <a:xfrm>
            <a:off x="2630184" y="1439074"/>
            <a:ext cx="8031509" cy="1565582"/>
          </a:xfrm>
          <a:prstGeom prst="rect">
            <a:avLst/>
          </a:prstGeom>
        </p:spPr>
      </p:pic>
    </p:spTree>
    <p:extLst>
      <p:ext uri="{BB962C8B-B14F-4D97-AF65-F5344CB8AC3E}">
        <p14:creationId xmlns:p14="http://schemas.microsoft.com/office/powerpoint/2010/main" val="4242846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7E43F5-2B40-2E44-B6C3-1ACF0D01B4C5}"/>
              </a:ext>
            </a:extLst>
          </p:cNvPr>
          <p:cNvSpPr>
            <a:spLocks noGrp="1"/>
          </p:cNvSpPr>
          <p:nvPr>
            <p:ph type="title"/>
          </p:nvPr>
        </p:nvSpPr>
        <p:spPr/>
        <p:txBody>
          <a:bodyPr/>
          <a:lstStyle/>
          <a:p>
            <a:r>
              <a:rPr lang="de-DE" dirty="0"/>
              <a:t>                         </a:t>
            </a:r>
            <a:r>
              <a:rPr lang="de-DE" dirty="0">
                <a:solidFill>
                  <a:schemeClr val="bg1">
                    <a:lumMod val="50000"/>
                  </a:schemeClr>
                </a:solidFill>
                <a:latin typeface="Century Gothic" panose="020B0502020202020204" pitchFamily="34" charset="0"/>
              </a:rPr>
              <a:t>Das Besondere daran</a:t>
            </a:r>
          </a:p>
        </p:txBody>
      </p:sp>
      <p:pic>
        <p:nvPicPr>
          <p:cNvPr id="5" name="Inhaltsplatzhalter 4">
            <a:extLst>
              <a:ext uri="{FF2B5EF4-FFF2-40B4-BE49-F238E27FC236}">
                <a16:creationId xmlns:a16="http://schemas.microsoft.com/office/drawing/2014/main" id="{F288280C-7E24-5C42-AC2E-2857FDCA8B2C}"/>
              </a:ext>
            </a:extLst>
          </p:cNvPr>
          <p:cNvPicPr>
            <a:picLocks noGrp="1" noChangeAspect="1"/>
          </p:cNvPicPr>
          <p:nvPr>
            <p:ph idx="1"/>
          </p:nvPr>
        </p:nvPicPr>
        <p:blipFill>
          <a:blip r:embed="rId2"/>
          <a:stretch>
            <a:fillRect/>
          </a:stretch>
        </p:blipFill>
        <p:spPr>
          <a:xfrm>
            <a:off x="0" y="528387"/>
            <a:ext cx="3996150" cy="999038"/>
          </a:xfrm>
        </p:spPr>
      </p:pic>
      <p:sp>
        <p:nvSpPr>
          <p:cNvPr id="6" name="Textfeld 5">
            <a:extLst>
              <a:ext uri="{FF2B5EF4-FFF2-40B4-BE49-F238E27FC236}">
                <a16:creationId xmlns:a16="http://schemas.microsoft.com/office/drawing/2014/main" id="{D4796826-CF50-CF4C-A7B3-670704CEDA8A}"/>
              </a:ext>
            </a:extLst>
          </p:cNvPr>
          <p:cNvSpPr txBox="1"/>
          <p:nvPr/>
        </p:nvSpPr>
        <p:spPr>
          <a:xfrm>
            <a:off x="955497" y="1853950"/>
            <a:ext cx="9955657" cy="3600986"/>
          </a:xfrm>
          <a:prstGeom prst="rect">
            <a:avLst/>
          </a:prstGeom>
          <a:noFill/>
        </p:spPr>
        <p:txBody>
          <a:bodyPr wrap="square" rtlCol="0">
            <a:spAutoFit/>
          </a:bodyPr>
          <a:lstStyle/>
          <a:p>
            <a:pPr lvl="1"/>
            <a:endParaRPr lang="de-DE" sz="2400" dirty="0"/>
          </a:p>
          <a:p>
            <a:pPr lvl="1"/>
            <a:r>
              <a:rPr lang="de-DE" sz="2400" dirty="0"/>
              <a:t>Es gibt bereits erfolgreiche Online-Magazine die sich dem Stadtleben in Leipzig widmen, doch diese haben eine andere Zielgruppe, hauptsächlich </a:t>
            </a:r>
            <a:r>
              <a:rPr lang="de-DE" sz="2400" dirty="0" err="1"/>
              <a:t>Singels</a:t>
            </a:r>
            <a:r>
              <a:rPr lang="de-DE" sz="2400" dirty="0"/>
              <a:t>, oder junge Paare ohne Kinder. Auch Veranstaltungskalender existieren bereits, allerdings nicht unter einer gezielten Ausrichtung. Mit unserem Magazin schaffen wir für die Zielgruppe „Familie“ ein Angebot, dass in dieser Form noch nicht existiert.</a:t>
            </a:r>
            <a:br>
              <a:rPr lang="de-DE" sz="2400" dirty="0"/>
            </a:br>
            <a:endParaRPr lang="de-DE" sz="2400" dirty="0"/>
          </a:p>
          <a:p>
            <a:pPr lvl="1"/>
            <a:br>
              <a:rPr lang="de-DE" dirty="0"/>
            </a:br>
            <a:endParaRPr lang="de-DE" dirty="0"/>
          </a:p>
        </p:txBody>
      </p:sp>
      <p:pic>
        <p:nvPicPr>
          <p:cNvPr id="4" name="Grafik 3">
            <a:extLst>
              <a:ext uri="{FF2B5EF4-FFF2-40B4-BE49-F238E27FC236}">
                <a16:creationId xmlns:a16="http://schemas.microsoft.com/office/drawing/2014/main" id="{4ACD381A-E869-6342-8051-2E0F92EC1501}"/>
              </a:ext>
            </a:extLst>
          </p:cNvPr>
          <p:cNvPicPr>
            <a:picLocks noChangeAspect="1"/>
          </p:cNvPicPr>
          <p:nvPr/>
        </p:nvPicPr>
        <p:blipFill>
          <a:blip r:embed="rId3"/>
          <a:stretch>
            <a:fillRect/>
          </a:stretch>
        </p:blipFill>
        <p:spPr>
          <a:xfrm>
            <a:off x="4626298" y="4515922"/>
            <a:ext cx="2939403" cy="2204552"/>
          </a:xfrm>
          <a:prstGeom prst="rect">
            <a:avLst/>
          </a:prstGeom>
        </p:spPr>
      </p:pic>
    </p:spTree>
    <p:extLst>
      <p:ext uri="{BB962C8B-B14F-4D97-AF65-F5344CB8AC3E}">
        <p14:creationId xmlns:p14="http://schemas.microsoft.com/office/powerpoint/2010/main" val="1662778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7E43F5-2B40-2E44-B6C3-1ACF0D01B4C5}"/>
              </a:ext>
            </a:extLst>
          </p:cNvPr>
          <p:cNvSpPr>
            <a:spLocks noGrp="1"/>
          </p:cNvSpPr>
          <p:nvPr>
            <p:ph type="title"/>
          </p:nvPr>
        </p:nvSpPr>
        <p:spPr/>
        <p:txBody>
          <a:bodyPr/>
          <a:lstStyle/>
          <a:p>
            <a:r>
              <a:rPr lang="de-DE" dirty="0"/>
              <a:t>                         </a:t>
            </a:r>
            <a:r>
              <a:rPr lang="de-DE" dirty="0">
                <a:solidFill>
                  <a:schemeClr val="bg1">
                    <a:lumMod val="50000"/>
                  </a:schemeClr>
                </a:solidFill>
                <a:latin typeface="Century Gothic" panose="020B0502020202020204" pitchFamily="34" charset="0"/>
              </a:rPr>
              <a:t>Der Markt</a:t>
            </a:r>
          </a:p>
        </p:txBody>
      </p:sp>
      <p:pic>
        <p:nvPicPr>
          <p:cNvPr id="5" name="Inhaltsplatzhalter 4">
            <a:extLst>
              <a:ext uri="{FF2B5EF4-FFF2-40B4-BE49-F238E27FC236}">
                <a16:creationId xmlns:a16="http://schemas.microsoft.com/office/drawing/2014/main" id="{F288280C-7E24-5C42-AC2E-2857FDCA8B2C}"/>
              </a:ext>
            </a:extLst>
          </p:cNvPr>
          <p:cNvPicPr>
            <a:picLocks noGrp="1" noChangeAspect="1"/>
          </p:cNvPicPr>
          <p:nvPr>
            <p:ph idx="1"/>
          </p:nvPr>
        </p:nvPicPr>
        <p:blipFill>
          <a:blip r:embed="rId2"/>
          <a:stretch>
            <a:fillRect/>
          </a:stretch>
        </p:blipFill>
        <p:spPr>
          <a:xfrm>
            <a:off x="0" y="528387"/>
            <a:ext cx="3996150" cy="999038"/>
          </a:xfrm>
        </p:spPr>
      </p:pic>
      <p:sp>
        <p:nvSpPr>
          <p:cNvPr id="6" name="Textfeld 5">
            <a:extLst>
              <a:ext uri="{FF2B5EF4-FFF2-40B4-BE49-F238E27FC236}">
                <a16:creationId xmlns:a16="http://schemas.microsoft.com/office/drawing/2014/main" id="{D4796826-CF50-CF4C-A7B3-670704CEDA8A}"/>
              </a:ext>
            </a:extLst>
          </p:cNvPr>
          <p:cNvSpPr txBox="1"/>
          <p:nvPr/>
        </p:nvSpPr>
        <p:spPr>
          <a:xfrm>
            <a:off x="955497" y="1853950"/>
            <a:ext cx="6405919" cy="4093428"/>
          </a:xfrm>
          <a:prstGeom prst="rect">
            <a:avLst/>
          </a:prstGeom>
          <a:noFill/>
        </p:spPr>
        <p:txBody>
          <a:bodyPr wrap="square" rtlCol="0">
            <a:spAutoFit/>
          </a:bodyPr>
          <a:lstStyle/>
          <a:p>
            <a:pPr lvl="1"/>
            <a:endParaRPr lang="de-DE" sz="2000" dirty="0"/>
          </a:p>
          <a:p>
            <a:pPr lvl="1"/>
            <a:r>
              <a:rPr lang="de-DE" sz="2000" dirty="0"/>
              <a:t>96% der deutschen Bevölkerung sind im Internet aktiv.</a:t>
            </a:r>
          </a:p>
          <a:p>
            <a:pPr lvl="1"/>
            <a:r>
              <a:rPr lang="de-DE" sz="2000" dirty="0"/>
              <a:t>46% der Deutschen tummeln sich im Social Web.</a:t>
            </a:r>
          </a:p>
          <a:p>
            <a:pPr lvl="1"/>
            <a:r>
              <a:rPr lang="de-DE" sz="2000" dirty="0"/>
              <a:t>Immer mehr Nutzer sammeln ihre Informationen auf diesen Plattformen. Zahlreiche Firmen und Verbände nutzen Blogs und Online-Magazine als Werbeplattform, dabei stellt der Bereich „Familie“ eine besonders reizvolle Zielgruppe dar. Allerdings sind bislang nur wenige Blogs/Online-Magazine in Mitteldeutschland vertreten.</a:t>
            </a:r>
            <a:br>
              <a:rPr lang="de-DE" sz="2400" dirty="0"/>
            </a:br>
            <a:endParaRPr lang="de-DE" sz="2400" dirty="0"/>
          </a:p>
          <a:p>
            <a:pPr lvl="1"/>
            <a:br>
              <a:rPr lang="de-DE" dirty="0"/>
            </a:br>
            <a:endParaRPr lang="de-DE" dirty="0"/>
          </a:p>
        </p:txBody>
      </p:sp>
      <p:pic>
        <p:nvPicPr>
          <p:cNvPr id="3" name="Grafik 2">
            <a:extLst>
              <a:ext uri="{FF2B5EF4-FFF2-40B4-BE49-F238E27FC236}">
                <a16:creationId xmlns:a16="http://schemas.microsoft.com/office/drawing/2014/main" id="{02CBA6CC-E9EB-D944-9683-D2BD33421F7F}"/>
              </a:ext>
            </a:extLst>
          </p:cNvPr>
          <p:cNvPicPr>
            <a:picLocks noChangeAspect="1"/>
          </p:cNvPicPr>
          <p:nvPr/>
        </p:nvPicPr>
        <p:blipFill>
          <a:blip r:embed="rId3"/>
          <a:stretch>
            <a:fillRect/>
          </a:stretch>
        </p:blipFill>
        <p:spPr>
          <a:xfrm>
            <a:off x="7361416" y="1128994"/>
            <a:ext cx="2974386" cy="4510608"/>
          </a:xfrm>
          <a:prstGeom prst="rect">
            <a:avLst/>
          </a:prstGeom>
        </p:spPr>
      </p:pic>
      <p:sp>
        <p:nvSpPr>
          <p:cNvPr id="7" name="Textfeld 6">
            <a:extLst>
              <a:ext uri="{FF2B5EF4-FFF2-40B4-BE49-F238E27FC236}">
                <a16:creationId xmlns:a16="http://schemas.microsoft.com/office/drawing/2014/main" id="{2247362B-392C-FE49-A1F3-D7BC2C5871AD}"/>
              </a:ext>
            </a:extLst>
          </p:cNvPr>
          <p:cNvSpPr txBox="1"/>
          <p:nvPr/>
        </p:nvSpPr>
        <p:spPr>
          <a:xfrm>
            <a:off x="7142918" y="5685768"/>
            <a:ext cx="3411383" cy="523220"/>
          </a:xfrm>
          <a:prstGeom prst="rect">
            <a:avLst/>
          </a:prstGeom>
          <a:noFill/>
        </p:spPr>
        <p:txBody>
          <a:bodyPr wrap="none" rtlCol="0">
            <a:spAutoFit/>
          </a:bodyPr>
          <a:lstStyle/>
          <a:p>
            <a:r>
              <a:rPr lang="de-DE" sz="1400" dirty="0">
                <a:solidFill>
                  <a:schemeClr val="bg1">
                    <a:lumMod val="50000"/>
                  </a:schemeClr>
                </a:solidFill>
              </a:rPr>
              <a:t>Familienblogs und Familien-Online-Magazin </a:t>
            </a:r>
            <a:br>
              <a:rPr lang="de-DE" sz="1400" dirty="0">
                <a:solidFill>
                  <a:schemeClr val="bg1">
                    <a:lumMod val="50000"/>
                  </a:schemeClr>
                </a:solidFill>
              </a:rPr>
            </a:br>
            <a:r>
              <a:rPr lang="de-DE" sz="1400" dirty="0">
                <a:solidFill>
                  <a:schemeClr val="bg1">
                    <a:lumMod val="50000"/>
                  </a:schemeClr>
                </a:solidFill>
              </a:rPr>
              <a:t>in Deutschland.</a:t>
            </a:r>
          </a:p>
        </p:txBody>
      </p:sp>
    </p:spTree>
    <p:extLst>
      <p:ext uri="{BB962C8B-B14F-4D97-AF65-F5344CB8AC3E}">
        <p14:creationId xmlns:p14="http://schemas.microsoft.com/office/powerpoint/2010/main" val="3946092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7E43F5-2B40-2E44-B6C3-1ACF0D01B4C5}"/>
              </a:ext>
            </a:extLst>
          </p:cNvPr>
          <p:cNvSpPr>
            <a:spLocks noGrp="1"/>
          </p:cNvSpPr>
          <p:nvPr>
            <p:ph type="title"/>
          </p:nvPr>
        </p:nvSpPr>
        <p:spPr/>
        <p:txBody>
          <a:bodyPr/>
          <a:lstStyle/>
          <a:p>
            <a:r>
              <a:rPr lang="de-DE" dirty="0"/>
              <a:t>                         </a:t>
            </a:r>
            <a:r>
              <a:rPr lang="de-DE" dirty="0">
                <a:solidFill>
                  <a:schemeClr val="bg1">
                    <a:lumMod val="50000"/>
                  </a:schemeClr>
                </a:solidFill>
                <a:latin typeface="Century Gothic" panose="020B0502020202020204" pitchFamily="34" charset="0"/>
              </a:rPr>
              <a:t>Die Zielgruppe</a:t>
            </a:r>
          </a:p>
        </p:txBody>
      </p:sp>
      <p:pic>
        <p:nvPicPr>
          <p:cNvPr id="5" name="Inhaltsplatzhalter 4">
            <a:extLst>
              <a:ext uri="{FF2B5EF4-FFF2-40B4-BE49-F238E27FC236}">
                <a16:creationId xmlns:a16="http://schemas.microsoft.com/office/drawing/2014/main" id="{F288280C-7E24-5C42-AC2E-2857FDCA8B2C}"/>
              </a:ext>
            </a:extLst>
          </p:cNvPr>
          <p:cNvPicPr>
            <a:picLocks noGrp="1" noChangeAspect="1"/>
          </p:cNvPicPr>
          <p:nvPr>
            <p:ph idx="1"/>
          </p:nvPr>
        </p:nvPicPr>
        <p:blipFill>
          <a:blip r:embed="rId2"/>
          <a:stretch>
            <a:fillRect/>
          </a:stretch>
        </p:blipFill>
        <p:spPr>
          <a:xfrm>
            <a:off x="0" y="528387"/>
            <a:ext cx="3996150" cy="999038"/>
          </a:xfrm>
        </p:spPr>
      </p:pic>
      <p:sp>
        <p:nvSpPr>
          <p:cNvPr id="6" name="Textfeld 5">
            <a:extLst>
              <a:ext uri="{FF2B5EF4-FFF2-40B4-BE49-F238E27FC236}">
                <a16:creationId xmlns:a16="http://schemas.microsoft.com/office/drawing/2014/main" id="{D4796826-CF50-CF4C-A7B3-670704CEDA8A}"/>
              </a:ext>
            </a:extLst>
          </p:cNvPr>
          <p:cNvSpPr txBox="1"/>
          <p:nvPr/>
        </p:nvSpPr>
        <p:spPr>
          <a:xfrm>
            <a:off x="955497" y="1853950"/>
            <a:ext cx="9955657" cy="4647426"/>
          </a:xfrm>
          <a:prstGeom prst="rect">
            <a:avLst/>
          </a:prstGeom>
          <a:noFill/>
        </p:spPr>
        <p:txBody>
          <a:bodyPr wrap="square" rtlCol="0">
            <a:spAutoFit/>
          </a:bodyPr>
          <a:lstStyle/>
          <a:p>
            <a:pPr lvl="1"/>
            <a:r>
              <a:rPr lang="de-DE" sz="2000" dirty="0"/>
              <a:t>Das Online-Magazin richtet sich ganz klar an Familien in und um Leipzig. </a:t>
            </a:r>
          </a:p>
          <a:p>
            <a:pPr lvl="1"/>
            <a:r>
              <a:rPr lang="de-DE" sz="2000" dirty="0"/>
              <a:t>Aktuell leben rund 560.00 Menschen in Leipzig. </a:t>
            </a:r>
          </a:p>
          <a:p>
            <a:pPr lvl="1"/>
            <a:endParaRPr lang="de-DE" sz="2000" dirty="0"/>
          </a:p>
          <a:p>
            <a:pPr lvl="1"/>
            <a:r>
              <a:rPr lang="de-DE" sz="2000" dirty="0"/>
              <a:t>Pro Jahr werden ca. 7.000 Kinder geboren </a:t>
            </a:r>
          </a:p>
          <a:p>
            <a:pPr lvl="1"/>
            <a:r>
              <a:rPr lang="de-DE" sz="1200" dirty="0"/>
              <a:t>(Statistisches Jahrbuch der Stadt Leipzig) </a:t>
            </a:r>
          </a:p>
          <a:p>
            <a:pPr lvl="1"/>
            <a:endParaRPr lang="de-DE" sz="2000" dirty="0"/>
          </a:p>
          <a:p>
            <a:pPr lvl="1"/>
            <a:r>
              <a:rPr lang="de-DE" sz="2000" dirty="0"/>
              <a:t>2017 waren insgesamt 45.156 Kinder in den Kitas angemeldet </a:t>
            </a:r>
          </a:p>
          <a:p>
            <a:pPr lvl="1"/>
            <a:endParaRPr lang="de-DE" sz="2000" dirty="0"/>
          </a:p>
          <a:p>
            <a:pPr lvl="1"/>
            <a:r>
              <a:rPr lang="de-DE" sz="2000" dirty="0"/>
              <a:t>3,3 % (19.758) der Bevölkerung sind Kleinkinder unter 3 Jahren </a:t>
            </a:r>
          </a:p>
          <a:p>
            <a:pPr lvl="1"/>
            <a:endParaRPr lang="de-DE" sz="2000" dirty="0"/>
          </a:p>
          <a:p>
            <a:pPr lvl="1"/>
            <a:r>
              <a:rPr lang="de-DE" sz="2000" dirty="0"/>
              <a:t>6,3 % (37.425) der Bevölkerung sind Schulkinder unter 6 Jahren</a:t>
            </a:r>
          </a:p>
          <a:p>
            <a:pPr lvl="1"/>
            <a:endParaRPr lang="de-DE" sz="2000" dirty="0"/>
          </a:p>
          <a:p>
            <a:pPr lvl="1"/>
            <a:r>
              <a:rPr lang="de-DE" sz="2000" dirty="0"/>
              <a:t>7,3 % (42.937) der Bevölkerung sind Schulpflichtige bis 15 Jahre </a:t>
            </a:r>
          </a:p>
          <a:p>
            <a:pPr lvl="1"/>
            <a:br>
              <a:rPr lang="de-DE" dirty="0"/>
            </a:br>
            <a:endParaRPr lang="de-DE" dirty="0"/>
          </a:p>
        </p:txBody>
      </p:sp>
      <p:pic>
        <p:nvPicPr>
          <p:cNvPr id="15" name="Grafik 14">
            <a:extLst>
              <a:ext uri="{FF2B5EF4-FFF2-40B4-BE49-F238E27FC236}">
                <a16:creationId xmlns:a16="http://schemas.microsoft.com/office/drawing/2014/main" id="{3CFCF10D-4504-544D-A53B-1211FDDF0477}"/>
              </a:ext>
            </a:extLst>
          </p:cNvPr>
          <p:cNvPicPr>
            <a:picLocks noChangeAspect="1"/>
          </p:cNvPicPr>
          <p:nvPr/>
        </p:nvPicPr>
        <p:blipFill>
          <a:blip r:embed="rId3"/>
          <a:stretch>
            <a:fillRect/>
          </a:stretch>
        </p:blipFill>
        <p:spPr>
          <a:xfrm>
            <a:off x="8365001" y="2776288"/>
            <a:ext cx="394485" cy="394485"/>
          </a:xfrm>
          <a:prstGeom prst="rect">
            <a:avLst/>
          </a:prstGeom>
        </p:spPr>
      </p:pic>
      <p:pic>
        <p:nvPicPr>
          <p:cNvPr id="16" name="Grafik 15">
            <a:extLst>
              <a:ext uri="{FF2B5EF4-FFF2-40B4-BE49-F238E27FC236}">
                <a16:creationId xmlns:a16="http://schemas.microsoft.com/office/drawing/2014/main" id="{FB282D9C-F6FD-614C-9E98-58EC0BAF3431}"/>
              </a:ext>
            </a:extLst>
          </p:cNvPr>
          <p:cNvPicPr>
            <a:picLocks noChangeAspect="1"/>
          </p:cNvPicPr>
          <p:nvPr/>
        </p:nvPicPr>
        <p:blipFill>
          <a:blip r:embed="rId3"/>
          <a:stretch>
            <a:fillRect/>
          </a:stretch>
        </p:blipFill>
        <p:spPr>
          <a:xfrm>
            <a:off x="5880883" y="2778650"/>
            <a:ext cx="394485" cy="394485"/>
          </a:xfrm>
          <a:prstGeom prst="rect">
            <a:avLst/>
          </a:prstGeom>
        </p:spPr>
      </p:pic>
      <p:pic>
        <p:nvPicPr>
          <p:cNvPr id="17" name="Grafik 16">
            <a:extLst>
              <a:ext uri="{FF2B5EF4-FFF2-40B4-BE49-F238E27FC236}">
                <a16:creationId xmlns:a16="http://schemas.microsoft.com/office/drawing/2014/main" id="{8F9FCC25-14F3-1148-B922-16A2D97DE4AA}"/>
              </a:ext>
            </a:extLst>
          </p:cNvPr>
          <p:cNvPicPr>
            <a:picLocks noChangeAspect="1"/>
          </p:cNvPicPr>
          <p:nvPr/>
        </p:nvPicPr>
        <p:blipFill>
          <a:blip r:embed="rId3"/>
          <a:stretch>
            <a:fillRect/>
          </a:stretch>
        </p:blipFill>
        <p:spPr>
          <a:xfrm>
            <a:off x="6671726" y="2776288"/>
            <a:ext cx="394485" cy="394485"/>
          </a:xfrm>
          <a:prstGeom prst="rect">
            <a:avLst/>
          </a:prstGeom>
        </p:spPr>
      </p:pic>
      <p:pic>
        <p:nvPicPr>
          <p:cNvPr id="18" name="Grafik 17">
            <a:extLst>
              <a:ext uri="{FF2B5EF4-FFF2-40B4-BE49-F238E27FC236}">
                <a16:creationId xmlns:a16="http://schemas.microsoft.com/office/drawing/2014/main" id="{5BD39E3A-189D-EF41-80D3-6582EF33AC93}"/>
              </a:ext>
            </a:extLst>
          </p:cNvPr>
          <p:cNvPicPr>
            <a:picLocks noChangeAspect="1"/>
          </p:cNvPicPr>
          <p:nvPr/>
        </p:nvPicPr>
        <p:blipFill>
          <a:blip r:embed="rId3"/>
          <a:stretch>
            <a:fillRect/>
          </a:stretch>
        </p:blipFill>
        <p:spPr>
          <a:xfrm>
            <a:off x="6275368" y="2778650"/>
            <a:ext cx="394485" cy="394485"/>
          </a:xfrm>
          <a:prstGeom prst="rect">
            <a:avLst/>
          </a:prstGeom>
        </p:spPr>
      </p:pic>
      <p:pic>
        <p:nvPicPr>
          <p:cNvPr id="19" name="Grafik 18">
            <a:extLst>
              <a:ext uri="{FF2B5EF4-FFF2-40B4-BE49-F238E27FC236}">
                <a16:creationId xmlns:a16="http://schemas.microsoft.com/office/drawing/2014/main" id="{580E353D-D44D-9445-A6EE-87162528EE88}"/>
              </a:ext>
            </a:extLst>
          </p:cNvPr>
          <p:cNvPicPr>
            <a:picLocks noChangeAspect="1"/>
          </p:cNvPicPr>
          <p:nvPr/>
        </p:nvPicPr>
        <p:blipFill>
          <a:blip r:embed="rId3"/>
          <a:stretch>
            <a:fillRect/>
          </a:stretch>
        </p:blipFill>
        <p:spPr>
          <a:xfrm>
            <a:off x="7926270" y="2778649"/>
            <a:ext cx="394485" cy="394485"/>
          </a:xfrm>
          <a:prstGeom prst="rect">
            <a:avLst/>
          </a:prstGeom>
        </p:spPr>
      </p:pic>
      <p:pic>
        <p:nvPicPr>
          <p:cNvPr id="20" name="Grafik 19">
            <a:extLst>
              <a:ext uri="{FF2B5EF4-FFF2-40B4-BE49-F238E27FC236}">
                <a16:creationId xmlns:a16="http://schemas.microsoft.com/office/drawing/2014/main" id="{D5925229-F7C6-FA4E-8C34-A7EA05948D90}"/>
              </a:ext>
            </a:extLst>
          </p:cNvPr>
          <p:cNvPicPr>
            <a:picLocks noChangeAspect="1"/>
          </p:cNvPicPr>
          <p:nvPr/>
        </p:nvPicPr>
        <p:blipFill>
          <a:blip r:embed="rId3"/>
          <a:stretch>
            <a:fillRect/>
          </a:stretch>
        </p:blipFill>
        <p:spPr>
          <a:xfrm>
            <a:off x="7487539" y="2776288"/>
            <a:ext cx="394485" cy="394485"/>
          </a:xfrm>
          <a:prstGeom prst="rect">
            <a:avLst/>
          </a:prstGeom>
        </p:spPr>
      </p:pic>
      <p:pic>
        <p:nvPicPr>
          <p:cNvPr id="21" name="Grafik 20">
            <a:extLst>
              <a:ext uri="{FF2B5EF4-FFF2-40B4-BE49-F238E27FC236}">
                <a16:creationId xmlns:a16="http://schemas.microsoft.com/office/drawing/2014/main" id="{B4EF69AA-E20D-7A48-AE02-B5EA04362703}"/>
              </a:ext>
            </a:extLst>
          </p:cNvPr>
          <p:cNvPicPr>
            <a:picLocks noChangeAspect="1"/>
          </p:cNvPicPr>
          <p:nvPr/>
        </p:nvPicPr>
        <p:blipFill>
          <a:blip r:embed="rId3"/>
          <a:stretch>
            <a:fillRect/>
          </a:stretch>
        </p:blipFill>
        <p:spPr>
          <a:xfrm>
            <a:off x="7076236" y="2776288"/>
            <a:ext cx="394485" cy="394485"/>
          </a:xfrm>
          <a:prstGeom prst="rect">
            <a:avLst/>
          </a:prstGeom>
        </p:spPr>
      </p:pic>
      <p:pic>
        <p:nvPicPr>
          <p:cNvPr id="24" name="Grafik 23">
            <a:extLst>
              <a:ext uri="{FF2B5EF4-FFF2-40B4-BE49-F238E27FC236}">
                <a16:creationId xmlns:a16="http://schemas.microsoft.com/office/drawing/2014/main" id="{4BA29207-7BDB-CA41-9BBA-F4F98772344F}"/>
              </a:ext>
            </a:extLst>
          </p:cNvPr>
          <p:cNvPicPr>
            <a:picLocks noChangeAspect="1"/>
          </p:cNvPicPr>
          <p:nvPr/>
        </p:nvPicPr>
        <p:blipFill>
          <a:blip r:embed="rId4"/>
          <a:stretch>
            <a:fillRect/>
          </a:stretch>
        </p:blipFill>
        <p:spPr>
          <a:xfrm>
            <a:off x="8123512" y="3514219"/>
            <a:ext cx="2774021" cy="2641350"/>
          </a:xfrm>
          <a:prstGeom prst="rect">
            <a:avLst/>
          </a:prstGeom>
        </p:spPr>
      </p:pic>
    </p:spTree>
    <p:extLst>
      <p:ext uri="{BB962C8B-B14F-4D97-AF65-F5344CB8AC3E}">
        <p14:creationId xmlns:p14="http://schemas.microsoft.com/office/powerpoint/2010/main" val="3179849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7E43F5-2B40-2E44-B6C3-1ACF0D01B4C5}"/>
              </a:ext>
            </a:extLst>
          </p:cNvPr>
          <p:cNvSpPr>
            <a:spLocks noGrp="1"/>
          </p:cNvSpPr>
          <p:nvPr>
            <p:ph type="title"/>
          </p:nvPr>
        </p:nvSpPr>
        <p:spPr/>
        <p:txBody>
          <a:bodyPr/>
          <a:lstStyle/>
          <a:p>
            <a:r>
              <a:rPr lang="de-DE" dirty="0"/>
              <a:t>                         </a:t>
            </a:r>
            <a:r>
              <a:rPr lang="de-DE" dirty="0">
                <a:solidFill>
                  <a:schemeClr val="bg1">
                    <a:lumMod val="50000"/>
                  </a:schemeClr>
                </a:solidFill>
                <a:latin typeface="Century Gothic" panose="020B0502020202020204" pitchFamily="34" charset="0"/>
              </a:rPr>
              <a:t>Die Zielgruppe</a:t>
            </a:r>
          </a:p>
        </p:txBody>
      </p:sp>
      <p:pic>
        <p:nvPicPr>
          <p:cNvPr id="5" name="Inhaltsplatzhalter 4">
            <a:extLst>
              <a:ext uri="{FF2B5EF4-FFF2-40B4-BE49-F238E27FC236}">
                <a16:creationId xmlns:a16="http://schemas.microsoft.com/office/drawing/2014/main" id="{F288280C-7E24-5C42-AC2E-2857FDCA8B2C}"/>
              </a:ext>
            </a:extLst>
          </p:cNvPr>
          <p:cNvPicPr>
            <a:picLocks noGrp="1" noChangeAspect="1"/>
          </p:cNvPicPr>
          <p:nvPr>
            <p:ph idx="1"/>
          </p:nvPr>
        </p:nvPicPr>
        <p:blipFill>
          <a:blip r:embed="rId2"/>
          <a:stretch>
            <a:fillRect/>
          </a:stretch>
        </p:blipFill>
        <p:spPr>
          <a:xfrm>
            <a:off x="0" y="528387"/>
            <a:ext cx="3996150" cy="999038"/>
          </a:xfrm>
        </p:spPr>
      </p:pic>
      <p:sp>
        <p:nvSpPr>
          <p:cNvPr id="6" name="Textfeld 5">
            <a:extLst>
              <a:ext uri="{FF2B5EF4-FFF2-40B4-BE49-F238E27FC236}">
                <a16:creationId xmlns:a16="http://schemas.microsoft.com/office/drawing/2014/main" id="{D4796826-CF50-CF4C-A7B3-670704CEDA8A}"/>
              </a:ext>
            </a:extLst>
          </p:cNvPr>
          <p:cNvSpPr txBox="1"/>
          <p:nvPr/>
        </p:nvSpPr>
        <p:spPr>
          <a:xfrm>
            <a:off x="986319" y="1853950"/>
            <a:ext cx="9924835" cy="2585323"/>
          </a:xfrm>
          <a:prstGeom prst="rect">
            <a:avLst/>
          </a:prstGeom>
          <a:noFill/>
        </p:spPr>
        <p:txBody>
          <a:bodyPr wrap="square" rtlCol="0">
            <a:spAutoFit/>
          </a:bodyPr>
          <a:lstStyle/>
          <a:p>
            <a:endParaRPr lang="de-DE" sz="2400" dirty="0"/>
          </a:p>
          <a:p>
            <a:pPr lvl="1"/>
            <a:r>
              <a:rPr lang="de-DE" sz="2400" dirty="0"/>
              <a:t>Jährlich besuchen etwa 2 Mio. Menschen Leipzig (inkl. Übernachtung),  viele davon sind Familien. </a:t>
            </a:r>
          </a:p>
          <a:p>
            <a:pPr lvl="1"/>
            <a:r>
              <a:rPr lang="de-DE" sz="2400" dirty="0"/>
              <a:t>Die Besucher erhalten im Online-Magazin Ausflugtipps, teilweise speziell auf sie zugeschnitten, wie etwa die Beiträge: </a:t>
            </a:r>
          </a:p>
          <a:p>
            <a:pPr lvl="1"/>
            <a:r>
              <a:rPr lang="de-DE" sz="2400" b="1" dirty="0"/>
              <a:t>„36 Stunden Leipzig für die ganze Familie“.</a:t>
            </a:r>
            <a:br>
              <a:rPr lang="de-DE" dirty="0"/>
            </a:br>
            <a:endParaRPr lang="de-DE" dirty="0"/>
          </a:p>
        </p:txBody>
      </p:sp>
    </p:spTree>
    <p:extLst>
      <p:ext uri="{BB962C8B-B14F-4D97-AF65-F5344CB8AC3E}">
        <p14:creationId xmlns:p14="http://schemas.microsoft.com/office/powerpoint/2010/main" val="2610322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7E43F5-2B40-2E44-B6C3-1ACF0D01B4C5}"/>
              </a:ext>
            </a:extLst>
          </p:cNvPr>
          <p:cNvSpPr>
            <a:spLocks noGrp="1"/>
          </p:cNvSpPr>
          <p:nvPr>
            <p:ph type="title"/>
          </p:nvPr>
        </p:nvSpPr>
        <p:spPr/>
        <p:txBody>
          <a:bodyPr/>
          <a:lstStyle/>
          <a:p>
            <a:r>
              <a:rPr lang="de-DE" dirty="0"/>
              <a:t>                         </a:t>
            </a:r>
            <a:r>
              <a:rPr lang="de-DE" dirty="0">
                <a:solidFill>
                  <a:schemeClr val="bg1">
                    <a:lumMod val="50000"/>
                  </a:schemeClr>
                </a:solidFill>
                <a:latin typeface="Century Gothic" panose="020B0502020202020204" pitchFamily="34" charset="0"/>
              </a:rPr>
              <a:t>Die Gründerinnen</a:t>
            </a:r>
          </a:p>
        </p:txBody>
      </p:sp>
      <p:pic>
        <p:nvPicPr>
          <p:cNvPr id="5" name="Inhaltsplatzhalter 4">
            <a:extLst>
              <a:ext uri="{FF2B5EF4-FFF2-40B4-BE49-F238E27FC236}">
                <a16:creationId xmlns:a16="http://schemas.microsoft.com/office/drawing/2014/main" id="{F288280C-7E24-5C42-AC2E-2857FDCA8B2C}"/>
              </a:ext>
            </a:extLst>
          </p:cNvPr>
          <p:cNvPicPr>
            <a:picLocks noGrp="1" noChangeAspect="1"/>
          </p:cNvPicPr>
          <p:nvPr>
            <p:ph idx="1"/>
          </p:nvPr>
        </p:nvPicPr>
        <p:blipFill>
          <a:blip r:embed="rId2"/>
          <a:stretch>
            <a:fillRect/>
          </a:stretch>
        </p:blipFill>
        <p:spPr>
          <a:xfrm>
            <a:off x="0" y="528387"/>
            <a:ext cx="3996150" cy="999038"/>
          </a:xfrm>
        </p:spPr>
      </p:pic>
      <p:sp>
        <p:nvSpPr>
          <p:cNvPr id="6" name="Textfeld 5">
            <a:extLst>
              <a:ext uri="{FF2B5EF4-FFF2-40B4-BE49-F238E27FC236}">
                <a16:creationId xmlns:a16="http://schemas.microsoft.com/office/drawing/2014/main" id="{D4796826-CF50-CF4C-A7B3-670704CEDA8A}"/>
              </a:ext>
            </a:extLst>
          </p:cNvPr>
          <p:cNvSpPr txBox="1"/>
          <p:nvPr/>
        </p:nvSpPr>
        <p:spPr>
          <a:xfrm>
            <a:off x="955497" y="1853949"/>
            <a:ext cx="4140485" cy="4647426"/>
          </a:xfrm>
          <a:prstGeom prst="rect">
            <a:avLst/>
          </a:prstGeom>
          <a:noFill/>
        </p:spPr>
        <p:txBody>
          <a:bodyPr wrap="square" rtlCol="0">
            <a:spAutoFit/>
          </a:bodyPr>
          <a:lstStyle/>
          <a:p>
            <a:pPr lvl="1"/>
            <a:r>
              <a:rPr lang="de-DE" sz="2000" dirty="0"/>
              <a:t>Sowohl Priska Lachmann, als auch Isabell Espig schreiben bereits einen Familien- und Lifestyleblog. Priska betreibt ihren Blog „</a:t>
            </a:r>
            <a:r>
              <a:rPr lang="de-DE" sz="2000" dirty="0" err="1"/>
              <a:t>Mamalismus</a:t>
            </a:r>
            <a:r>
              <a:rPr lang="de-DE" sz="2000" dirty="0"/>
              <a:t>“ erwerbsmäßig und schreibt überdies Kolumnen für Zeitschriften. Zudem ist sie als Autorin für diverse Buchprojekte tätig. Isabell arbeitet hauptberuflich als Redakteurin für Kundenmagazine und berät Kunden im Sektor Social Media.</a:t>
            </a:r>
          </a:p>
          <a:p>
            <a:pPr lvl="1"/>
            <a:br>
              <a:rPr lang="de-DE" dirty="0"/>
            </a:br>
            <a:endParaRPr lang="de-DE" dirty="0"/>
          </a:p>
        </p:txBody>
      </p:sp>
      <p:pic>
        <p:nvPicPr>
          <p:cNvPr id="8" name="Grafik 7">
            <a:extLst>
              <a:ext uri="{FF2B5EF4-FFF2-40B4-BE49-F238E27FC236}">
                <a16:creationId xmlns:a16="http://schemas.microsoft.com/office/drawing/2014/main" id="{82FB2BC6-9904-9F48-86DF-21C6D36FCE52}"/>
              </a:ext>
            </a:extLst>
          </p:cNvPr>
          <p:cNvPicPr>
            <a:picLocks noChangeAspect="1"/>
          </p:cNvPicPr>
          <p:nvPr/>
        </p:nvPicPr>
        <p:blipFill>
          <a:blip r:embed="rId3"/>
          <a:stretch>
            <a:fillRect/>
          </a:stretch>
        </p:blipFill>
        <p:spPr>
          <a:xfrm>
            <a:off x="5358723" y="1853949"/>
            <a:ext cx="2336800" cy="3505200"/>
          </a:xfrm>
          <a:prstGeom prst="rect">
            <a:avLst/>
          </a:prstGeom>
        </p:spPr>
      </p:pic>
      <p:pic>
        <p:nvPicPr>
          <p:cNvPr id="10" name="Grafik 9">
            <a:extLst>
              <a:ext uri="{FF2B5EF4-FFF2-40B4-BE49-F238E27FC236}">
                <a16:creationId xmlns:a16="http://schemas.microsoft.com/office/drawing/2014/main" id="{0AFEFD49-0A4A-4443-BD3D-E73BC3EBDFA1}"/>
              </a:ext>
            </a:extLst>
          </p:cNvPr>
          <p:cNvPicPr>
            <a:picLocks noChangeAspect="1"/>
          </p:cNvPicPr>
          <p:nvPr/>
        </p:nvPicPr>
        <p:blipFill>
          <a:blip r:embed="rId4"/>
          <a:stretch>
            <a:fillRect/>
          </a:stretch>
        </p:blipFill>
        <p:spPr>
          <a:xfrm>
            <a:off x="8253715" y="1853949"/>
            <a:ext cx="2336800" cy="3505200"/>
          </a:xfrm>
          <a:prstGeom prst="rect">
            <a:avLst/>
          </a:prstGeom>
        </p:spPr>
      </p:pic>
      <p:sp>
        <p:nvSpPr>
          <p:cNvPr id="11" name="Textfeld 10">
            <a:extLst>
              <a:ext uri="{FF2B5EF4-FFF2-40B4-BE49-F238E27FC236}">
                <a16:creationId xmlns:a16="http://schemas.microsoft.com/office/drawing/2014/main" id="{AC4DCCE3-8CC1-C74E-909E-015674278E32}"/>
              </a:ext>
            </a:extLst>
          </p:cNvPr>
          <p:cNvSpPr txBox="1"/>
          <p:nvPr/>
        </p:nvSpPr>
        <p:spPr>
          <a:xfrm>
            <a:off x="5886171" y="5359149"/>
            <a:ext cx="1577355" cy="338554"/>
          </a:xfrm>
          <a:prstGeom prst="rect">
            <a:avLst/>
          </a:prstGeom>
          <a:noFill/>
        </p:spPr>
        <p:txBody>
          <a:bodyPr wrap="none" rtlCol="0">
            <a:spAutoFit/>
          </a:bodyPr>
          <a:lstStyle/>
          <a:p>
            <a:r>
              <a:rPr lang="de-DE" sz="1600" dirty="0">
                <a:solidFill>
                  <a:schemeClr val="bg1">
                    <a:lumMod val="50000"/>
                  </a:schemeClr>
                </a:solidFill>
              </a:rPr>
              <a:t>Priska Lachmann</a:t>
            </a:r>
          </a:p>
        </p:txBody>
      </p:sp>
      <p:sp>
        <p:nvSpPr>
          <p:cNvPr id="12" name="Textfeld 11">
            <a:extLst>
              <a:ext uri="{FF2B5EF4-FFF2-40B4-BE49-F238E27FC236}">
                <a16:creationId xmlns:a16="http://schemas.microsoft.com/office/drawing/2014/main" id="{F13BCF87-6FEB-AA41-8D9D-93AC3DFF09B7}"/>
              </a:ext>
            </a:extLst>
          </p:cNvPr>
          <p:cNvSpPr txBox="1"/>
          <p:nvPr/>
        </p:nvSpPr>
        <p:spPr>
          <a:xfrm>
            <a:off x="8742566" y="5359149"/>
            <a:ext cx="1194558" cy="338554"/>
          </a:xfrm>
          <a:prstGeom prst="rect">
            <a:avLst/>
          </a:prstGeom>
          <a:noFill/>
        </p:spPr>
        <p:txBody>
          <a:bodyPr wrap="none" rtlCol="0">
            <a:spAutoFit/>
          </a:bodyPr>
          <a:lstStyle/>
          <a:p>
            <a:r>
              <a:rPr lang="de-DE" sz="1600" dirty="0">
                <a:solidFill>
                  <a:schemeClr val="bg1">
                    <a:lumMod val="50000"/>
                  </a:schemeClr>
                </a:solidFill>
              </a:rPr>
              <a:t>Isabell Espig</a:t>
            </a:r>
          </a:p>
        </p:txBody>
      </p:sp>
    </p:spTree>
    <p:extLst>
      <p:ext uri="{BB962C8B-B14F-4D97-AF65-F5344CB8AC3E}">
        <p14:creationId xmlns:p14="http://schemas.microsoft.com/office/powerpoint/2010/main" val="234911358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536</Words>
  <Application>Microsoft Macintosh PowerPoint</Application>
  <PresentationFormat>Breitbild</PresentationFormat>
  <Paragraphs>62</Paragraphs>
  <Slides>10</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Calibri Light</vt:lpstr>
      <vt:lpstr>Century Gothic</vt:lpstr>
      <vt:lpstr>Office</vt:lpstr>
      <vt:lpstr>PowerPoint-Präsentation</vt:lpstr>
      <vt:lpstr>                         Die Herausforderung</vt:lpstr>
      <vt:lpstr>                         Die Lösung</vt:lpstr>
      <vt:lpstr>                         Der Aufbau</vt:lpstr>
      <vt:lpstr>                         Das Besondere daran</vt:lpstr>
      <vt:lpstr>                         Der Markt</vt:lpstr>
      <vt:lpstr>                         Die Zielgruppe</vt:lpstr>
      <vt:lpstr>                         Die Zielgruppe</vt:lpstr>
      <vt:lpstr>                         Die Gründerinnen</vt:lpstr>
      <vt:lpstr>                         Kontakt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Isabell Espig</dc:creator>
  <cp:lastModifiedBy>Isabell Espig</cp:lastModifiedBy>
  <cp:revision>11</cp:revision>
  <dcterms:created xsi:type="dcterms:W3CDTF">2019-06-07T07:12:10Z</dcterms:created>
  <dcterms:modified xsi:type="dcterms:W3CDTF">2019-06-07T09:17:25Z</dcterms:modified>
</cp:coreProperties>
</file>